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7" r:id="rId2"/>
    <p:sldId id="339" r:id="rId3"/>
    <p:sldId id="337" r:id="rId4"/>
    <p:sldId id="309" r:id="rId5"/>
    <p:sldId id="313" r:id="rId6"/>
    <p:sldId id="294" r:id="rId7"/>
    <p:sldId id="289" r:id="rId8"/>
    <p:sldId id="290" r:id="rId9"/>
    <p:sldId id="298" r:id="rId10"/>
    <p:sldId id="278" r:id="rId11"/>
    <p:sldId id="351" r:id="rId12"/>
    <p:sldId id="342" r:id="rId13"/>
    <p:sldId id="274" r:id="rId14"/>
    <p:sldId id="343" r:id="rId15"/>
    <p:sldId id="272" r:id="rId16"/>
    <p:sldId id="355" r:id="rId17"/>
    <p:sldId id="360" r:id="rId1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8min]" id="{32B306FD-F816-4EDB-9469-F66365A52CA9}">
          <p14:sldIdLst>
            <p14:sldId id="257"/>
            <p14:sldId id="339"/>
            <p14:sldId id="337"/>
          </p14:sldIdLst>
        </p14:section>
        <p14:section name="Results [10min]" id="{DDB0B2A9-B92E-4B4B-9720-BBA6B7F88E53}">
          <p14:sldIdLst>
            <p14:sldId id="309"/>
            <p14:sldId id="313"/>
            <p14:sldId id="294"/>
            <p14:sldId id="289"/>
            <p14:sldId id="290"/>
            <p14:sldId id="298"/>
            <p14:sldId id="278"/>
            <p14:sldId id="351"/>
            <p14:sldId id="342"/>
            <p14:sldId id="274"/>
            <p14:sldId id="343"/>
            <p14:sldId id="272"/>
          </p14:sldIdLst>
        </p14:section>
        <p14:section name="Conclusions [6min]" id="{A201AE82-2318-4ABA-AE94-25EDF43EB448}">
          <p14:sldIdLst>
            <p14:sldId id="355"/>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451" autoAdjust="0"/>
  </p:normalViewPr>
  <p:slideViewPr>
    <p:cSldViewPr snapToGrid="0">
      <p:cViewPr varScale="1">
        <p:scale>
          <a:sx n="55" d="100"/>
          <a:sy n="55" d="100"/>
        </p:scale>
        <p:origin x="3394" y="67"/>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E72BD-C204-42AC-BDA6-A0873012FE67}" type="datetimeFigureOut">
              <a:rPr lang="LID4096" smtClean="0"/>
              <a:t>10/09/2024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88C97-9C8E-43D0-9C97-37B5D27C51DD}" type="slidenum">
              <a:rPr lang="LID4096" smtClean="0"/>
              <a:t>‹#›</a:t>
            </a:fld>
            <a:endParaRPr lang="LID4096"/>
          </a:p>
        </p:txBody>
      </p:sp>
    </p:spTree>
    <p:extLst>
      <p:ext uri="{BB962C8B-B14F-4D97-AF65-F5344CB8AC3E}">
        <p14:creationId xmlns:p14="http://schemas.microsoft.com/office/powerpoint/2010/main" val="347726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1</a:t>
            </a:fld>
            <a:endParaRPr lang="LID4096"/>
          </a:p>
        </p:txBody>
      </p:sp>
    </p:spTree>
    <p:extLst>
      <p:ext uri="{BB962C8B-B14F-4D97-AF65-F5344CB8AC3E}">
        <p14:creationId xmlns:p14="http://schemas.microsoft.com/office/powerpoint/2010/main" val="4044529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10</a:t>
            </a:fld>
            <a:endParaRPr lang="LID4096"/>
          </a:p>
        </p:txBody>
      </p:sp>
    </p:spTree>
    <p:extLst>
      <p:ext uri="{BB962C8B-B14F-4D97-AF65-F5344CB8AC3E}">
        <p14:creationId xmlns:p14="http://schemas.microsoft.com/office/powerpoint/2010/main" val="270703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11</a:t>
            </a:fld>
            <a:endParaRPr lang="LID4096"/>
          </a:p>
        </p:txBody>
      </p:sp>
    </p:spTree>
    <p:extLst>
      <p:ext uri="{BB962C8B-B14F-4D97-AF65-F5344CB8AC3E}">
        <p14:creationId xmlns:p14="http://schemas.microsoft.com/office/powerpoint/2010/main" val="411880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i="0" dirty="0">
              <a:solidFill>
                <a:srgbClr val="FF0000"/>
              </a:solidFill>
            </a:endParaRPr>
          </a:p>
        </p:txBody>
      </p:sp>
      <p:sp>
        <p:nvSpPr>
          <p:cNvPr id="4" name="Slide Number Placeholder 3"/>
          <p:cNvSpPr>
            <a:spLocks noGrp="1"/>
          </p:cNvSpPr>
          <p:nvPr>
            <p:ph type="sldNum" sz="quarter" idx="5"/>
          </p:nvPr>
        </p:nvSpPr>
        <p:spPr/>
        <p:txBody>
          <a:bodyPr/>
          <a:lstStyle/>
          <a:p>
            <a:fld id="{27288C97-9C8E-43D0-9C97-37B5D27C51DD}" type="slidenum">
              <a:rPr lang="LID4096" smtClean="0"/>
              <a:t>12</a:t>
            </a:fld>
            <a:endParaRPr lang="LID4096"/>
          </a:p>
        </p:txBody>
      </p:sp>
    </p:spTree>
    <p:extLst>
      <p:ext uri="{BB962C8B-B14F-4D97-AF65-F5344CB8AC3E}">
        <p14:creationId xmlns:p14="http://schemas.microsoft.com/office/powerpoint/2010/main" val="233604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13</a:t>
            </a:fld>
            <a:endParaRPr lang="LID4096"/>
          </a:p>
        </p:txBody>
      </p:sp>
    </p:spTree>
    <p:extLst>
      <p:ext uri="{BB962C8B-B14F-4D97-AF65-F5344CB8AC3E}">
        <p14:creationId xmlns:p14="http://schemas.microsoft.com/office/powerpoint/2010/main" val="401450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14</a:t>
            </a:fld>
            <a:endParaRPr lang="LID4096"/>
          </a:p>
        </p:txBody>
      </p:sp>
    </p:spTree>
    <p:extLst>
      <p:ext uri="{BB962C8B-B14F-4D97-AF65-F5344CB8AC3E}">
        <p14:creationId xmlns:p14="http://schemas.microsoft.com/office/powerpoint/2010/main" val="1049011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u="none" strike="noStrike"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58DDFC7-2394-498D-940B-25D9720BA9B1}" type="slidenum">
              <a:rPr lang="LID4096" smtClean="0"/>
              <a:t>15</a:t>
            </a:fld>
            <a:endParaRPr lang="LID4096"/>
          </a:p>
        </p:txBody>
      </p:sp>
    </p:spTree>
    <p:extLst>
      <p:ext uri="{BB962C8B-B14F-4D97-AF65-F5344CB8AC3E}">
        <p14:creationId xmlns:p14="http://schemas.microsoft.com/office/powerpoint/2010/main" val="650424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27288C97-9C8E-43D0-9C97-37B5D27C51DD}" type="slidenum">
              <a:rPr lang="LID4096" smtClean="0"/>
              <a:t>16</a:t>
            </a:fld>
            <a:endParaRPr lang="LID4096"/>
          </a:p>
        </p:txBody>
      </p:sp>
    </p:spTree>
    <p:extLst>
      <p:ext uri="{BB962C8B-B14F-4D97-AF65-F5344CB8AC3E}">
        <p14:creationId xmlns:p14="http://schemas.microsoft.com/office/powerpoint/2010/main" val="1218334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b="0" dirty="0"/>
          </a:p>
        </p:txBody>
      </p:sp>
      <p:sp>
        <p:nvSpPr>
          <p:cNvPr id="4" name="Slide Number Placeholder 3"/>
          <p:cNvSpPr>
            <a:spLocks noGrp="1"/>
          </p:cNvSpPr>
          <p:nvPr>
            <p:ph type="sldNum" sz="quarter" idx="5"/>
          </p:nvPr>
        </p:nvSpPr>
        <p:spPr/>
        <p:txBody>
          <a:bodyPr/>
          <a:lstStyle/>
          <a:p>
            <a:fld id="{27288C97-9C8E-43D0-9C97-37B5D27C51DD}" type="slidenum">
              <a:rPr lang="LID4096" smtClean="0"/>
              <a:t>17</a:t>
            </a:fld>
            <a:endParaRPr lang="LID4096"/>
          </a:p>
        </p:txBody>
      </p:sp>
    </p:spTree>
    <p:extLst>
      <p:ext uri="{BB962C8B-B14F-4D97-AF65-F5344CB8AC3E}">
        <p14:creationId xmlns:p14="http://schemas.microsoft.com/office/powerpoint/2010/main" val="3925822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88C97-9C8E-43D0-9C97-37B5D27C51DD}" type="slidenum">
              <a:rPr lang="LID4096" smtClean="0"/>
              <a:t>2</a:t>
            </a:fld>
            <a:endParaRPr lang="LID4096"/>
          </a:p>
        </p:txBody>
      </p:sp>
    </p:spTree>
    <p:extLst>
      <p:ext uri="{BB962C8B-B14F-4D97-AF65-F5344CB8AC3E}">
        <p14:creationId xmlns:p14="http://schemas.microsoft.com/office/powerpoint/2010/main" val="1981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b="1" dirty="0"/>
          </a:p>
        </p:txBody>
      </p:sp>
      <p:sp>
        <p:nvSpPr>
          <p:cNvPr id="4" name="Slide Number Placeholder 3"/>
          <p:cNvSpPr>
            <a:spLocks noGrp="1"/>
          </p:cNvSpPr>
          <p:nvPr>
            <p:ph type="sldNum" sz="quarter" idx="5"/>
          </p:nvPr>
        </p:nvSpPr>
        <p:spPr/>
        <p:txBody>
          <a:bodyPr/>
          <a:lstStyle/>
          <a:p>
            <a:fld id="{27288C97-9C8E-43D0-9C97-37B5D27C51DD}" type="slidenum">
              <a:rPr lang="LID4096" smtClean="0"/>
              <a:t>3</a:t>
            </a:fld>
            <a:endParaRPr lang="LID4096"/>
          </a:p>
        </p:txBody>
      </p:sp>
    </p:spTree>
    <p:extLst>
      <p:ext uri="{BB962C8B-B14F-4D97-AF65-F5344CB8AC3E}">
        <p14:creationId xmlns:p14="http://schemas.microsoft.com/office/powerpoint/2010/main" val="164627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7288C97-9C8E-43D0-9C97-37B5D27C51DD}" type="slidenum">
              <a:rPr lang="LID4096" smtClean="0"/>
              <a:t>4</a:t>
            </a:fld>
            <a:endParaRPr lang="LID4096"/>
          </a:p>
        </p:txBody>
      </p:sp>
    </p:spTree>
    <p:extLst>
      <p:ext uri="{BB962C8B-B14F-4D97-AF65-F5344CB8AC3E}">
        <p14:creationId xmlns:p14="http://schemas.microsoft.com/office/powerpoint/2010/main" val="94300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88C97-9C8E-43D0-9C97-37B5D27C51DD}" type="slidenum">
              <a:rPr lang="LID4096" smtClean="0"/>
              <a:t>5</a:t>
            </a:fld>
            <a:endParaRPr lang="LID4096"/>
          </a:p>
        </p:txBody>
      </p:sp>
    </p:spTree>
    <p:extLst>
      <p:ext uri="{BB962C8B-B14F-4D97-AF65-F5344CB8AC3E}">
        <p14:creationId xmlns:p14="http://schemas.microsoft.com/office/powerpoint/2010/main" val="324256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Slide Number Placeholder 3"/>
          <p:cNvSpPr>
            <a:spLocks noGrp="1"/>
          </p:cNvSpPr>
          <p:nvPr>
            <p:ph type="sldNum" sz="quarter" idx="5"/>
          </p:nvPr>
        </p:nvSpPr>
        <p:spPr/>
        <p:txBody>
          <a:bodyPr/>
          <a:lstStyle/>
          <a:p>
            <a:fld id="{34A9EB6D-7A9F-485C-874D-40658CC867FA}" type="slidenum">
              <a:rPr lang="LID4096" smtClean="0"/>
              <a:t>6</a:t>
            </a:fld>
            <a:endParaRPr lang="LID4096"/>
          </a:p>
        </p:txBody>
      </p:sp>
    </p:spTree>
    <p:extLst>
      <p:ext uri="{BB962C8B-B14F-4D97-AF65-F5344CB8AC3E}">
        <p14:creationId xmlns:p14="http://schemas.microsoft.com/office/powerpoint/2010/main" val="554061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A9EB6D-7A9F-485C-874D-40658CC867FA}" type="slidenum">
              <a:rPr lang="LID4096" smtClean="0"/>
              <a:t>7</a:t>
            </a:fld>
            <a:endParaRPr lang="LID4096"/>
          </a:p>
        </p:txBody>
      </p:sp>
    </p:spTree>
    <p:extLst>
      <p:ext uri="{BB962C8B-B14F-4D97-AF65-F5344CB8AC3E}">
        <p14:creationId xmlns:p14="http://schemas.microsoft.com/office/powerpoint/2010/main" val="290071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A9EB6D-7A9F-485C-874D-40658CC867FA}" type="slidenum">
              <a:rPr lang="LID4096" smtClean="0"/>
              <a:t>8</a:t>
            </a:fld>
            <a:endParaRPr lang="LID4096"/>
          </a:p>
        </p:txBody>
      </p:sp>
    </p:spTree>
    <p:extLst>
      <p:ext uri="{BB962C8B-B14F-4D97-AF65-F5344CB8AC3E}">
        <p14:creationId xmlns:p14="http://schemas.microsoft.com/office/powerpoint/2010/main" val="404803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4A9EB6D-7A9F-485C-874D-40658CC867FA}" type="slidenum">
              <a:rPr lang="LID4096" smtClean="0"/>
              <a:t>9</a:t>
            </a:fld>
            <a:endParaRPr lang="LID4096"/>
          </a:p>
        </p:txBody>
      </p:sp>
    </p:spTree>
    <p:extLst>
      <p:ext uri="{BB962C8B-B14F-4D97-AF65-F5344CB8AC3E}">
        <p14:creationId xmlns:p14="http://schemas.microsoft.com/office/powerpoint/2010/main" val="169815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8999-0F70-AB7F-064E-E463C87B80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6D678FEE-A2EA-E759-386A-2794E2375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FFCA0B6-D04C-8CFD-BA94-B3DF1B9D414F}"/>
              </a:ext>
            </a:extLst>
          </p:cNvPr>
          <p:cNvSpPr>
            <a:spLocks noGrp="1"/>
          </p:cNvSpPr>
          <p:nvPr>
            <p:ph type="dt" sz="half" idx="10"/>
          </p:nvPr>
        </p:nvSpPr>
        <p:spPr/>
        <p:txBody>
          <a:bodyPr/>
          <a:lstStyle/>
          <a:p>
            <a:fld id="{C6432622-BFB1-4DAF-AEC7-C2BD838AE9DC}" type="datetime1">
              <a:rPr lang="LID4096" smtClean="0"/>
              <a:t>10/09/2024</a:t>
            </a:fld>
            <a:endParaRPr lang="LID4096"/>
          </a:p>
        </p:txBody>
      </p:sp>
      <p:sp>
        <p:nvSpPr>
          <p:cNvPr id="5" name="Footer Placeholder 4">
            <a:extLst>
              <a:ext uri="{FF2B5EF4-FFF2-40B4-BE49-F238E27FC236}">
                <a16:creationId xmlns:a16="http://schemas.microsoft.com/office/drawing/2014/main" id="{438D2513-6F65-78C9-3900-EBAD92AE55A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7D346CB-B939-E65D-2646-09CD4E29A11B}"/>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1008633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58E4-E4E0-4179-9942-7656210481D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AC2EF3BD-0B67-4269-115F-8BB810BAB7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C213FFA-3295-2CCB-869B-97F183F934C2}"/>
              </a:ext>
            </a:extLst>
          </p:cNvPr>
          <p:cNvSpPr>
            <a:spLocks noGrp="1"/>
          </p:cNvSpPr>
          <p:nvPr>
            <p:ph type="dt" sz="half" idx="10"/>
          </p:nvPr>
        </p:nvSpPr>
        <p:spPr/>
        <p:txBody>
          <a:bodyPr/>
          <a:lstStyle/>
          <a:p>
            <a:fld id="{EACAB7FF-43CC-41E9-9B99-999EA8F61D96}" type="datetime1">
              <a:rPr lang="LID4096" smtClean="0"/>
              <a:t>10/09/2024</a:t>
            </a:fld>
            <a:endParaRPr lang="LID4096"/>
          </a:p>
        </p:txBody>
      </p:sp>
      <p:sp>
        <p:nvSpPr>
          <p:cNvPr id="5" name="Footer Placeholder 4">
            <a:extLst>
              <a:ext uri="{FF2B5EF4-FFF2-40B4-BE49-F238E27FC236}">
                <a16:creationId xmlns:a16="http://schemas.microsoft.com/office/drawing/2014/main" id="{4D78DE84-EF77-CDF3-A75A-0D3A47B40A8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61D1C68-EA9E-B4E2-8A31-BB639082DB93}"/>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93754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BA653-B2AB-338D-CC01-F7118F5C4C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D271764-4C98-641C-B065-AA4C61C46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D75EF34-902F-6C57-5A0C-0FAA8980D31D}"/>
              </a:ext>
            </a:extLst>
          </p:cNvPr>
          <p:cNvSpPr>
            <a:spLocks noGrp="1"/>
          </p:cNvSpPr>
          <p:nvPr>
            <p:ph type="dt" sz="half" idx="10"/>
          </p:nvPr>
        </p:nvSpPr>
        <p:spPr/>
        <p:txBody>
          <a:bodyPr/>
          <a:lstStyle/>
          <a:p>
            <a:fld id="{EC376BFA-B4CF-4788-870B-2D317CF18423}" type="datetime1">
              <a:rPr lang="LID4096" smtClean="0"/>
              <a:t>10/09/2024</a:t>
            </a:fld>
            <a:endParaRPr lang="LID4096"/>
          </a:p>
        </p:txBody>
      </p:sp>
      <p:sp>
        <p:nvSpPr>
          <p:cNvPr id="5" name="Footer Placeholder 4">
            <a:extLst>
              <a:ext uri="{FF2B5EF4-FFF2-40B4-BE49-F238E27FC236}">
                <a16:creationId xmlns:a16="http://schemas.microsoft.com/office/drawing/2014/main" id="{E73EA136-B3C8-CB39-5A2A-11BF1144577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E684285-E9B5-9527-5FDD-D9D63CCBE6B9}"/>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314545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05C6-24A6-0C0F-D178-BA84982438A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4492F10-BC7A-066A-3B70-CBB58884B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5E5A38B-0F6C-006E-48CF-D169B0FE48C9}"/>
              </a:ext>
            </a:extLst>
          </p:cNvPr>
          <p:cNvSpPr>
            <a:spLocks noGrp="1"/>
          </p:cNvSpPr>
          <p:nvPr>
            <p:ph type="dt" sz="half" idx="10"/>
          </p:nvPr>
        </p:nvSpPr>
        <p:spPr/>
        <p:txBody>
          <a:bodyPr/>
          <a:lstStyle/>
          <a:p>
            <a:fld id="{70A766F4-277E-4C08-A742-2035196D6101}" type="datetime1">
              <a:rPr lang="LID4096" smtClean="0"/>
              <a:t>10/09/2024</a:t>
            </a:fld>
            <a:endParaRPr lang="LID4096"/>
          </a:p>
        </p:txBody>
      </p:sp>
      <p:sp>
        <p:nvSpPr>
          <p:cNvPr id="5" name="Footer Placeholder 4">
            <a:extLst>
              <a:ext uri="{FF2B5EF4-FFF2-40B4-BE49-F238E27FC236}">
                <a16:creationId xmlns:a16="http://schemas.microsoft.com/office/drawing/2014/main" id="{7A0DFBED-5707-EDE5-1911-78369F5A809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2A109A7-94BA-7DEF-784E-A5E8C96106EB}"/>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3892204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4A47-5D99-3A59-4C0A-DB5476044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FF0BC633-5F9E-E012-6638-A084B4F04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0C799-8537-4FD6-AF42-DC19854F3B8F}"/>
              </a:ext>
            </a:extLst>
          </p:cNvPr>
          <p:cNvSpPr>
            <a:spLocks noGrp="1"/>
          </p:cNvSpPr>
          <p:nvPr>
            <p:ph type="dt" sz="half" idx="10"/>
          </p:nvPr>
        </p:nvSpPr>
        <p:spPr/>
        <p:txBody>
          <a:bodyPr/>
          <a:lstStyle/>
          <a:p>
            <a:fld id="{32CB8B6A-94EB-4311-8DC2-6BB4D246D619}" type="datetime1">
              <a:rPr lang="LID4096" smtClean="0"/>
              <a:t>10/09/2024</a:t>
            </a:fld>
            <a:endParaRPr lang="LID4096"/>
          </a:p>
        </p:txBody>
      </p:sp>
      <p:sp>
        <p:nvSpPr>
          <p:cNvPr id="5" name="Footer Placeholder 4">
            <a:extLst>
              <a:ext uri="{FF2B5EF4-FFF2-40B4-BE49-F238E27FC236}">
                <a16:creationId xmlns:a16="http://schemas.microsoft.com/office/drawing/2014/main" id="{4136E8DD-2A7B-5D4D-17E5-976DC4A5118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8BBAF22-1AB9-5401-A8C9-0414041C371C}"/>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409935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E8BE-3E5E-0030-7423-1C1235F6EAB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4643F48-ED79-44E0-A60B-10B4A895C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A14936B3-8F12-DF7D-DBB1-B89EF9B5C1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499D3BF9-1C85-25E1-9CB0-CB7C0FBE1D4C}"/>
              </a:ext>
            </a:extLst>
          </p:cNvPr>
          <p:cNvSpPr>
            <a:spLocks noGrp="1"/>
          </p:cNvSpPr>
          <p:nvPr>
            <p:ph type="dt" sz="half" idx="10"/>
          </p:nvPr>
        </p:nvSpPr>
        <p:spPr/>
        <p:txBody>
          <a:bodyPr/>
          <a:lstStyle/>
          <a:p>
            <a:fld id="{1EE1873C-7A63-4D24-8DC8-E4D2A55220A8}" type="datetime1">
              <a:rPr lang="LID4096" smtClean="0"/>
              <a:t>10/09/2024</a:t>
            </a:fld>
            <a:endParaRPr lang="LID4096"/>
          </a:p>
        </p:txBody>
      </p:sp>
      <p:sp>
        <p:nvSpPr>
          <p:cNvPr id="6" name="Footer Placeholder 5">
            <a:extLst>
              <a:ext uri="{FF2B5EF4-FFF2-40B4-BE49-F238E27FC236}">
                <a16:creationId xmlns:a16="http://schemas.microsoft.com/office/drawing/2014/main" id="{1BDB2A77-9A22-CF95-3A0C-DB7791AE656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85C6318-508B-EF0C-D1DC-A3D0435CDBFD}"/>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92882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D11D-0E38-9283-1021-09039C58467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EB58B05-9CD1-CD0F-2CD2-46E7A2198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B1C82-9F36-3858-7F66-48CE68D866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E1576F25-D15F-CE4C-1BBA-A97098CA1A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93F080-3AE4-0128-95FE-FFB26CFD65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9FC0043D-E5A0-88AA-EE2D-F0AB92345AFC}"/>
              </a:ext>
            </a:extLst>
          </p:cNvPr>
          <p:cNvSpPr>
            <a:spLocks noGrp="1"/>
          </p:cNvSpPr>
          <p:nvPr>
            <p:ph type="dt" sz="half" idx="10"/>
          </p:nvPr>
        </p:nvSpPr>
        <p:spPr/>
        <p:txBody>
          <a:bodyPr/>
          <a:lstStyle/>
          <a:p>
            <a:fld id="{FE09A8BD-7C9D-4B96-AB22-BB913765DCB1}" type="datetime1">
              <a:rPr lang="LID4096" smtClean="0"/>
              <a:t>10/09/2024</a:t>
            </a:fld>
            <a:endParaRPr lang="LID4096"/>
          </a:p>
        </p:txBody>
      </p:sp>
      <p:sp>
        <p:nvSpPr>
          <p:cNvPr id="8" name="Footer Placeholder 7">
            <a:extLst>
              <a:ext uri="{FF2B5EF4-FFF2-40B4-BE49-F238E27FC236}">
                <a16:creationId xmlns:a16="http://schemas.microsoft.com/office/drawing/2014/main" id="{111223E8-F2DA-91F4-35E6-3C9C1FCCE805}"/>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ECCA585A-5C82-F8AF-CF04-EF2E2CFFA855}"/>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27771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50DF-7B65-E464-98DF-33DD42CB210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5D17C476-BFE5-8809-7F97-794CB3055F75}"/>
              </a:ext>
            </a:extLst>
          </p:cNvPr>
          <p:cNvSpPr>
            <a:spLocks noGrp="1"/>
          </p:cNvSpPr>
          <p:nvPr>
            <p:ph type="dt" sz="half" idx="10"/>
          </p:nvPr>
        </p:nvSpPr>
        <p:spPr/>
        <p:txBody>
          <a:bodyPr/>
          <a:lstStyle/>
          <a:p>
            <a:fld id="{B82A75EE-E5C2-4270-A4A3-E33E8C6597FC}" type="datetime1">
              <a:rPr lang="LID4096" smtClean="0"/>
              <a:t>10/09/2024</a:t>
            </a:fld>
            <a:endParaRPr lang="LID4096"/>
          </a:p>
        </p:txBody>
      </p:sp>
      <p:sp>
        <p:nvSpPr>
          <p:cNvPr id="4" name="Footer Placeholder 3">
            <a:extLst>
              <a:ext uri="{FF2B5EF4-FFF2-40B4-BE49-F238E27FC236}">
                <a16:creationId xmlns:a16="http://schemas.microsoft.com/office/drawing/2014/main" id="{4203BBF9-5602-5F3E-9F24-F7F105FA9BAC}"/>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F97B868-C480-5832-E513-2527EFFB0F75}"/>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189992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E49C5-A251-C1F0-6F07-C35398D22ACE}"/>
              </a:ext>
            </a:extLst>
          </p:cNvPr>
          <p:cNvSpPr>
            <a:spLocks noGrp="1"/>
          </p:cNvSpPr>
          <p:nvPr>
            <p:ph type="dt" sz="half" idx="10"/>
          </p:nvPr>
        </p:nvSpPr>
        <p:spPr/>
        <p:txBody>
          <a:bodyPr/>
          <a:lstStyle/>
          <a:p>
            <a:fld id="{6D5B8294-BB44-4991-85CA-8019C307F881}" type="datetime1">
              <a:rPr lang="LID4096" smtClean="0"/>
              <a:t>10/09/2024</a:t>
            </a:fld>
            <a:endParaRPr lang="LID4096"/>
          </a:p>
        </p:txBody>
      </p:sp>
      <p:sp>
        <p:nvSpPr>
          <p:cNvPr id="3" name="Footer Placeholder 2">
            <a:extLst>
              <a:ext uri="{FF2B5EF4-FFF2-40B4-BE49-F238E27FC236}">
                <a16:creationId xmlns:a16="http://schemas.microsoft.com/office/drawing/2014/main" id="{CAF4F193-FAEB-4CF3-32D2-3360BA6DA9B6}"/>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EF6E527-1C53-5F5D-052B-CF43D325EFDF}"/>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157755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376E-83D1-E25B-BEF8-052BD897E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CAAA795-9BF1-3CBD-C2A9-285141F59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C2CCD9A5-3D7A-D810-8941-0FD607C4D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98BF87-5652-3C13-EF15-2EF014124D21}"/>
              </a:ext>
            </a:extLst>
          </p:cNvPr>
          <p:cNvSpPr>
            <a:spLocks noGrp="1"/>
          </p:cNvSpPr>
          <p:nvPr>
            <p:ph type="dt" sz="half" idx="10"/>
          </p:nvPr>
        </p:nvSpPr>
        <p:spPr/>
        <p:txBody>
          <a:bodyPr/>
          <a:lstStyle/>
          <a:p>
            <a:fld id="{847C6EF8-BCBB-4AD4-8C21-9F9BE02565CD}" type="datetime1">
              <a:rPr lang="LID4096" smtClean="0"/>
              <a:t>10/09/2024</a:t>
            </a:fld>
            <a:endParaRPr lang="LID4096"/>
          </a:p>
        </p:txBody>
      </p:sp>
      <p:sp>
        <p:nvSpPr>
          <p:cNvPr id="6" name="Footer Placeholder 5">
            <a:extLst>
              <a:ext uri="{FF2B5EF4-FFF2-40B4-BE49-F238E27FC236}">
                <a16:creationId xmlns:a16="http://schemas.microsoft.com/office/drawing/2014/main" id="{3D1900A6-129B-23BE-2668-03354EFCEBA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08EB5642-0906-55A8-207A-A7CE87171F48}"/>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2103656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8B59-4157-8894-5E32-490F4C954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4F0BB31C-3DE4-554F-D149-550A78169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17BF0633-CE47-7CAC-6C74-A6A6F7FA3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45EEC1-C216-D649-443D-023BB9FEF6C6}"/>
              </a:ext>
            </a:extLst>
          </p:cNvPr>
          <p:cNvSpPr>
            <a:spLocks noGrp="1"/>
          </p:cNvSpPr>
          <p:nvPr>
            <p:ph type="dt" sz="half" idx="10"/>
          </p:nvPr>
        </p:nvSpPr>
        <p:spPr/>
        <p:txBody>
          <a:bodyPr/>
          <a:lstStyle/>
          <a:p>
            <a:fld id="{86657DE0-CD6C-4759-9665-ADA2D8FF3AFD}" type="datetime1">
              <a:rPr lang="LID4096" smtClean="0"/>
              <a:t>10/09/2024</a:t>
            </a:fld>
            <a:endParaRPr lang="LID4096"/>
          </a:p>
        </p:txBody>
      </p:sp>
      <p:sp>
        <p:nvSpPr>
          <p:cNvPr id="6" name="Footer Placeholder 5">
            <a:extLst>
              <a:ext uri="{FF2B5EF4-FFF2-40B4-BE49-F238E27FC236}">
                <a16:creationId xmlns:a16="http://schemas.microsoft.com/office/drawing/2014/main" id="{FF41E799-A917-EBCB-20B3-30FD694C043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BA70139-A9F8-4288-DA05-24C359CF0E07}"/>
              </a:ext>
            </a:extLst>
          </p:cNvPr>
          <p:cNvSpPr>
            <a:spLocks noGrp="1"/>
          </p:cNvSpPr>
          <p:nvPr>
            <p:ph type="sldNum" sz="quarter" idx="12"/>
          </p:nvPr>
        </p:nvSpPr>
        <p:spPr/>
        <p:txBody>
          <a:bodyPr/>
          <a:lstStyle/>
          <a:p>
            <a:fld id="{15B16EBD-3598-49B9-ABCC-B2A7C9BD7E8A}" type="slidenum">
              <a:rPr lang="LID4096" smtClean="0"/>
              <a:t>‹#›</a:t>
            </a:fld>
            <a:endParaRPr lang="LID4096"/>
          </a:p>
        </p:txBody>
      </p:sp>
    </p:spTree>
    <p:extLst>
      <p:ext uri="{BB962C8B-B14F-4D97-AF65-F5344CB8AC3E}">
        <p14:creationId xmlns:p14="http://schemas.microsoft.com/office/powerpoint/2010/main" val="175492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7CCE64-7E86-97C7-1D2D-210BFED2C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34A12D1-1ED7-FB70-8C73-7A019B134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F9C434C-1F4C-1760-92C9-4239BD09D0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5BA95-C948-420D-BF12-F6841BAB82AB}" type="datetime1">
              <a:rPr lang="LID4096" smtClean="0"/>
              <a:t>10/09/2024</a:t>
            </a:fld>
            <a:endParaRPr lang="LID4096"/>
          </a:p>
        </p:txBody>
      </p:sp>
      <p:sp>
        <p:nvSpPr>
          <p:cNvPr id="5" name="Footer Placeholder 4">
            <a:extLst>
              <a:ext uri="{FF2B5EF4-FFF2-40B4-BE49-F238E27FC236}">
                <a16:creationId xmlns:a16="http://schemas.microsoft.com/office/drawing/2014/main" id="{E3AB7974-B1A4-4968-771C-9C3D40897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1E6766C-B346-FF54-D7FE-ABB005F7A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95000"/>
                  </a:schemeClr>
                </a:solidFill>
                <a:latin typeface="Arial" panose="020B0604020202020204" pitchFamily="34" charset="0"/>
                <a:cs typeface="Arial" panose="020B0604020202020204" pitchFamily="34" charset="0"/>
              </a:defRPr>
            </a:lvl1pPr>
          </a:lstStyle>
          <a:p>
            <a:fld id="{15B16EBD-3598-49B9-ABCC-B2A7C9BD7E8A}" type="slidenum">
              <a:rPr lang="LID4096" smtClean="0"/>
              <a:pPr/>
              <a:t>‹#›</a:t>
            </a:fld>
            <a:endParaRPr lang="LID4096" dirty="0"/>
          </a:p>
        </p:txBody>
      </p:sp>
    </p:spTree>
    <p:extLst>
      <p:ext uri="{BB962C8B-B14F-4D97-AF65-F5344CB8AC3E}">
        <p14:creationId xmlns:p14="http://schemas.microsoft.com/office/powerpoint/2010/main" val="203694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7.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08DC0A-C33D-9F40-7E81-78765C0CEDE1}"/>
              </a:ext>
            </a:extLst>
          </p:cNvPr>
          <p:cNvSpPr txBox="1"/>
          <p:nvPr/>
        </p:nvSpPr>
        <p:spPr>
          <a:xfrm>
            <a:off x="724662" y="2991351"/>
            <a:ext cx="6094476" cy="3164392"/>
          </a:xfrm>
          <a:prstGeom prst="rect">
            <a:avLst/>
          </a:prstGeom>
          <a:noFill/>
        </p:spPr>
        <p:txBody>
          <a:bodyPr wrap="square">
            <a:spAutoFit/>
          </a:bodyPr>
          <a:lstStyle/>
          <a:p>
            <a:pPr marL="0" marR="0">
              <a:lnSpc>
                <a:spcPct val="115000"/>
              </a:lnSpc>
              <a:spcBef>
                <a:spcPts val="0"/>
              </a:spcBef>
              <a:spcAft>
                <a:spcPts val="1200"/>
              </a:spcAft>
            </a:pPr>
            <a:r>
              <a:rPr lang="en-US" sz="2000" b="1" cap="all" spc="100" dirty="0">
                <a:solidFill>
                  <a:schemeClr val="bg1"/>
                </a:solidFill>
                <a:effectLst/>
                <a:latin typeface="Arial" panose="020B0604020202020204" pitchFamily="34" charset="0"/>
                <a:ea typeface="Times New Roman" panose="02020603050405020304" pitchFamily="18" charset="0"/>
              </a:rPr>
              <a:t>Capturing land policy effects </a:t>
            </a:r>
            <a:br>
              <a:rPr lang="en-US" sz="2000" b="1" cap="all" spc="100" dirty="0">
                <a:solidFill>
                  <a:schemeClr val="bg1"/>
                </a:solidFill>
                <a:effectLst/>
                <a:latin typeface="Arial" panose="020B0604020202020204" pitchFamily="34" charset="0"/>
                <a:ea typeface="Times New Roman" panose="02020603050405020304" pitchFamily="18" charset="0"/>
              </a:rPr>
            </a:br>
            <a:r>
              <a:rPr lang="en-US" sz="2000" b="1" cap="all" spc="100" dirty="0">
                <a:solidFill>
                  <a:schemeClr val="bg1"/>
                </a:solidFill>
                <a:effectLst/>
                <a:latin typeface="Arial" panose="020B0604020202020204" pitchFamily="34" charset="0"/>
                <a:ea typeface="Times New Roman" panose="02020603050405020304" pitchFamily="18" charset="0"/>
              </a:rPr>
              <a:t>with spatial analysis</a:t>
            </a:r>
          </a:p>
          <a:p>
            <a:pPr marL="0" marR="0">
              <a:lnSpc>
                <a:spcPct val="115000"/>
              </a:lnSpc>
              <a:spcBef>
                <a:spcPts val="0"/>
              </a:spcBef>
              <a:spcAft>
                <a:spcPts val="1200"/>
              </a:spcAft>
            </a:pPr>
            <a: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t>a Comparison of densification patterns </a:t>
            </a:r>
            <a:b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br>
            <a: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t>in Utrecht and Bern</a:t>
            </a:r>
          </a:p>
          <a:p>
            <a:pPr marL="0" marR="0" algn="ctr">
              <a:lnSpc>
                <a:spcPct val="115000"/>
              </a:lnSpc>
              <a:spcBef>
                <a:spcPts val="0"/>
              </a:spcBef>
              <a:spcAft>
                <a:spcPts val="1200"/>
              </a:spcAft>
            </a:pPr>
            <a:endParaRPr lang="en-US" cap="all" spc="10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1200"/>
              </a:spcAft>
            </a:pPr>
            <a:endParaRPr lang="en-US" cap="all" spc="10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200"/>
              </a:spcAft>
            </a:pPr>
            <a:r>
              <a:rPr lang="en-US" sz="1400" i="1" spc="1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Doctoral defense</a:t>
            </a:r>
            <a:r>
              <a:rPr lang="en-US" sz="1400" i="1" spc="100" dirty="0">
                <a:solidFill>
                  <a:schemeClr val="bg2"/>
                </a:solidFill>
                <a:latin typeface="Arial" panose="020B0604020202020204" pitchFamily="34" charset="0"/>
                <a:ea typeface="Times New Roman" panose="02020603050405020304" pitchFamily="18" charset="0"/>
                <a:cs typeface="Arial" panose="020B0604020202020204" pitchFamily="34" charset="0"/>
              </a:rPr>
              <a:t> of</a:t>
            </a:r>
            <a:r>
              <a:rPr lang="en-US" sz="1400" i="1" spc="1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Vera Götze </a:t>
            </a:r>
            <a:br>
              <a:rPr lang="en-US" sz="1400" i="1" spc="1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br>
            <a:r>
              <a:rPr lang="en-US" sz="1400" i="1" spc="1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Geographical Institute, University of Bern, 30 August 2024</a:t>
            </a:r>
          </a:p>
        </p:txBody>
      </p:sp>
      <p:pic>
        <p:nvPicPr>
          <p:cNvPr id="10" name="Picture 9" descr="A black background with white text&#10;&#10;Description automatically generated">
            <a:extLst>
              <a:ext uri="{FF2B5EF4-FFF2-40B4-BE49-F238E27FC236}">
                <a16:creationId xmlns:a16="http://schemas.microsoft.com/office/drawing/2014/main" id="{EB379C8F-4390-C99C-1CB6-F48CFA517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841" y="164940"/>
            <a:ext cx="1215158" cy="991817"/>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1F7D140B-3B47-F997-D0ED-EB4E56AAC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525" y="392772"/>
            <a:ext cx="1938865" cy="748671"/>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56B0AB08-3383-05FD-2403-37B9EEEC8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498" y="689424"/>
            <a:ext cx="1593470" cy="359169"/>
          </a:xfrm>
          <a:prstGeom prst="rect">
            <a:avLst/>
          </a:prstGeom>
        </p:spPr>
      </p:pic>
    </p:spTree>
    <p:extLst>
      <p:ext uri="{BB962C8B-B14F-4D97-AF65-F5344CB8AC3E}">
        <p14:creationId xmlns:p14="http://schemas.microsoft.com/office/powerpoint/2010/main" val="151632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5CB0E07-E42C-5233-B93B-1A09158AC38A}"/>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Slide Number Placeholder 2">
            <a:extLst>
              <a:ext uri="{FF2B5EF4-FFF2-40B4-BE49-F238E27FC236}">
                <a16:creationId xmlns:a16="http://schemas.microsoft.com/office/drawing/2014/main" id="{A55FE74F-F21B-7C9C-FE33-0CFB88E3CA97}"/>
              </a:ext>
            </a:extLst>
          </p:cNvPr>
          <p:cNvSpPr>
            <a:spLocks noGrp="1"/>
          </p:cNvSpPr>
          <p:nvPr>
            <p:ph type="sldNum" sz="quarter" idx="12"/>
          </p:nvPr>
        </p:nvSpPr>
        <p:spPr/>
        <p:txBody>
          <a:bodyPr/>
          <a:lstStyle/>
          <a:p>
            <a:fld id="{15B16EBD-3598-49B9-ABCC-B2A7C9BD7E8A}" type="slidenum">
              <a:rPr lang="LID4096" smtClean="0"/>
              <a:t>10</a:t>
            </a:fld>
            <a:endParaRPr lang="LID4096"/>
          </a:p>
        </p:txBody>
      </p:sp>
      <p:sp>
        <p:nvSpPr>
          <p:cNvPr id="4" name="TextBox 3">
            <a:extLst>
              <a:ext uri="{FF2B5EF4-FFF2-40B4-BE49-F238E27FC236}">
                <a16:creationId xmlns:a16="http://schemas.microsoft.com/office/drawing/2014/main" id="{366C7E1D-D454-EF0C-491B-1A76DE6509C9}"/>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DCD39709-3940-A9AE-66BE-DF24DDDBFAE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8714"/>
          <a:stretch/>
        </p:blipFill>
        <p:spPr>
          <a:xfrm>
            <a:off x="9552194" y="2051971"/>
            <a:ext cx="2548515" cy="923330"/>
          </a:xfrm>
          <a:prstGeom prst="rect">
            <a:avLst/>
          </a:prstGeom>
        </p:spPr>
      </p:pic>
      <p:sp>
        <p:nvSpPr>
          <p:cNvPr id="11" name="TextBox 10">
            <a:extLst>
              <a:ext uri="{FF2B5EF4-FFF2-40B4-BE49-F238E27FC236}">
                <a16:creationId xmlns:a16="http://schemas.microsoft.com/office/drawing/2014/main" id="{2B4DCD31-A96F-02A3-CB3E-B9A487357DF7}"/>
              </a:ext>
            </a:extLst>
          </p:cNvPr>
          <p:cNvSpPr txBox="1"/>
          <p:nvPr/>
        </p:nvSpPr>
        <p:spPr>
          <a:xfrm>
            <a:off x="9570732" y="3068046"/>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12" name="Oval 11">
            <a:extLst>
              <a:ext uri="{FF2B5EF4-FFF2-40B4-BE49-F238E27FC236}">
                <a16:creationId xmlns:a16="http://schemas.microsoft.com/office/drawing/2014/main" id="{07A9284C-7D83-FF23-7AE6-5064A428EF7C}"/>
              </a:ext>
            </a:extLst>
          </p:cNvPr>
          <p:cNvSpPr/>
          <p:nvPr/>
        </p:nvSpPr>
        <p:spPr>
          <a:xfrm>
            <a:off x="10672621" y="1620599"/>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1FD8023-12BF-C519-122D-94D3C21987A8}"/>
              </a:ext>
            </a:extLst>
          </p:cNvPr>
          <p:cNvSpPr txBox="1"/>
          <p:nvPr/>
        </p:nvSpPr>
        <p:spPr>
          <a:xfrm>
            <a:off x="9570732" y="4102242"/>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pic>
        <p:nvPicPr>
          <p:cNvPr id="17" name="Graphic 16">
            <a:extLst>
              <a:ext uri="{FF2B5EF4-FFF2-40B4-BE49-F238E27FC236}">
                <a16:creationId xmlns:a16="http://schemas.microsoft.com/office/drawing/2014/main" id="{4B4E1DF7-4E06-3AA5-2E99-0A9DE2FD160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8887"/>
          <a:stretch/>
        </p:blipFill>
        <p:spPr>
          <a:xfrm>
            <a:off x="9566308" y="-3415029"/>
            <a:ext cx="2534401" cy="923330"/>
          </a:xfrm>
          <a:prstGeom prst="rect">
            <a:avLst/>
          </a:prstGeom>
        </p:spPr>
      </p:pic>
      <p:sp>
        <p:nvSpPr>
          <p:cNvPr id="18" name="TextBox 17">
            <a:extLst>
              <a:ext uri="{FF2B5EF4-FFF2-40B4-BE49-F238E27FC236}">
                <a16:creationId xmlns:a16="http://schemas.microsoft.com/office/drawing/2014/main" id="{000528E7-31A6-C519-47E1-BE38C322A931}"/>
              </a:ext>
            </a:extLst>
          </p:cNvPr>
          <p:cNvSpPr txBox="1"/>
          <p:nvPr/>
        </p:nvSpPr>
        <p:spPr>
          <a:xfrm>
            <a:off x="9591299" y="-2398954"/>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19" name="Oval 18">
            <a:extLst>
              <a:ext uri="{FF2B5EF4-FFF2-40B4-BE49-F238E27FC236}">
                <a16:creationId xmlns:a16="http://schemas.microsoft.com/office/drawing/2014/main" id="{0F3F9A15-7E80-258D-4A3A-783EE870B720}"/>
              </a:ext>
            </a:extLst>
          </p:cNvPr>
          <p:cNvSpPr/>
          <p:nvPr/>
        </p:nvSpPr>
        <p:spPr>
          <a:xfrm>
            <a:off x="10658852" y="-3894841"/>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DA0327D-EFDE-38B4-7F82-1468961710E6}"/>
              </a:ext>
            </a:extLst>
          </p:cNvPr>
          <p:cNvSpPr txBox="1"/>
          <p:nvPr/>
        </p:nvSpPr>
        <p:spPr>
          <a:xfrm>
            <a:off x="9591299" y="-1087759"/>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pic>
        <p:nvPicPr>
          <p:cNvPr id="22" name="Picture 21" descr="Map&#10;&#10;Description automatically generated">
            <a:extLst>
              <a:ext uri="{FF2B5EF4-FFF2-40B4-BE49-F238E27FC236}">
                <a16:creationId xmlns:a16="http://schemas.microsoft.com/office/drawing/2014/main" id="{A66E86EE-3B1E-E53E-7F92-5DD1D0E667D3}"/>
              </a:ext>
            </a:extLst>
          </p:cNvPr>
          <p:cNvPicPr>
            <a:picLocks noChangeAspect="1"/>
          </p:cNvPicPr>
          <p:nvPr/>
        </p:nvPicPr>
        <p:blipFill rotWithShape="1">
          <a:blip r:embed="rId5">
            <a:extLst>
              <a:ext uri="{28A0092B-C50C-407E-A947-70E740481C1C}">
                <a14:useLocalDpi xmlns:a14="http://schemas.microsoft.com/office/drawing/2010/main" val="0"/>
              </a:ext>
            </a:extLst>
          </a:blip>
          <a:srcRect l="12412" r="2960"/>
          <a:stretch/>
        </p:blipFill>
        <p:spPr>
          <a:xfrm>
            <a:off x="72914" y="2056531"/>
            <a:ext cx="4003786" cy="3345605"/>
          </a:xfrm>
          <a:prstGeom prst="rect">
            <a:avLst/>
          </a:prstGeom>
        </p:spPr>
      </p:pic>
      <p:pic>
        <p:nvPicPr>
          <p:cNvPr id="24" name="Picture 23" descr="A picture containing text, white goods&#10;&#10;Description automatically generated">
            <a:extLst>
              <a:ext uri="{FF2B5EF4-FFF2-40B4-BE49-F238E27FC236}">
                <a16:creationId xmlns:a16="http://schemas.microsoft.com/office/drawing/2014/main" id="{65E6845E-BFE1-454E-34CE-199F691C1611}"/>
              </a:ext>
            </a:extLst>
          </p:cNvPr>
          <p:cNvPicPr>
            <a:picLocks noChangeAspect="1"/>
          </p:cNvPicPr>
          <p:nvPr/>
        </p:nvPicPr>
        <p:blipFill rotWithShape="1">
          <a:blip r:embed="rId6">
            <a:extLst>
              <a:ext uri="{28A0092B-C50C-407E-A947-70E740481C1C}">
                <a14:useLocalDpi xmlns:a14="http://schemas.microsoft.com/office/drawing/2010/main" val="0"/>
              </a:ext>
            </a:extLst>
          </a:blip>
          <a:srcRect l="11175" t="18023" r="16884" b="13039"/>
          <a:stretch/>
        </p:blipFill>
        <p:spPr>
          <a:xfrm flipH="1">
            <a:off x="4248150" y="2102171"/>
            <a:ext cx="4772012" cy="3200400"/>
          </a:xfrm>
          <a:prstGeom prst="rect">
            <a:avLst/>
          </a:prstGeom>
          <a:ln w="38100">
            <a:solidFill>
              <a:srgbClr val="125A6F"/>
            </a:solidFill>
          </a:ln>
        </p:spPr>
      </p:pic>
      <p:sp>
        <p:nvSpPr>
          <p:cNvPr id="23" name="TextBox 22">
            <a:extLst>
              <a:ext uri="{FF2B5EF4-FFF2-40B4-BE49-F238E27FC236}">
                <a16:creationId xmlns:a16="http://schemas.microsoft.com/office/drawing/2014/main" id="{4F4F3BA9-71E2-399D-DC98-C95C0D72BFA9}"/>
              </a:ext>
            </a:extLst>
          </p:cNvPr>
          <p:cNvSpPr txBox="1"/>
          <p:nvPr/>
        </p:nvSpPr>
        <p:spPr>
          <a:xfrm>
            <a:off x="7014982" y="2056531"/>
            <a:ext cx="2031739" cy="338555"/>
          </a:xfrm>
          <a:prstGeom prst="rect">
            <a:avLst/>
          </a:prstGeom>
          <a:solidFill>
            <a:srgbClr val="125A6F"/>
          </a:solidFill>
        </p:spPr>
        <p:txBody>
          <a:bodyPr wrap="square" rtlCol="0">
            <a:spAutoFit/>
          </a:bodyPr>
          <a:lstStyle/>
          <a:p>
            <a:pPr algn="ctr"/>
            <a:r>
              <a:rPr lang="en-US" sz="1600" b="1" dirty="0">
                <a:solidFill>
                  <a:schemeClr val="bg1"/>
                </a:solidFill>
              </a:rPr>
              <a:t>Densification projects</a:t>
            </a:r>
            <a:endParaRPr lang="LID4096" sz="1600" b="1" dirty="0">
              <a:solidFill>
                <a:schemeClr val="bg1"/>
              </a:solidFill>
            </a:endParaRPr>
          </a:p>
        </p:txBody>
      </p:sp>
    </p:spTree>
    <p:extLst>
      <p:ext uri="{BB962C8B-B14F-4D97-AF65-F5344CB8AC3E}">
        <p14:creationId xmlns:p14="http://schemas.microsoft.com/office/powerpoint/2010/main" val="145709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5CB0E07-E42C-5233-B93B-1A09158AC38A}"/>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 name="Picture 1" descr="Map&#10;&#10;Description automatically generated">
            <a:extLst>
              <a:ext uri="{FF2B5EF4-FFF2-40B4-BE49-F238E27FC236}">
                <a16:creationId xmlns:a16="http://schemas.microsoft.com/office/drawing/2014/main" id="{03A75318-2664-4DBE-3C19-0543A8600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 y="204479"/>
            <a:ext cx="9154759" cy="6472932"/>
          </a:xfrm>
          <a:prstGeom prst="rect">
            <a:avLst/>
          </a:prstGeom>
        </p:spPr>
      </p:pic>
      <p:sp>
        <p:nvSpPr>
          <p:cNvPr id="3" name="Slide Number Placeholder 2">
            <a:extLst>
              <a:ext uri="{FF2B5EF4-FFF2-40B4-BE49-F238E27FC236}">
                <a16:creationId xmlns:a16="http://schemas.microsoft.com/office/drawing/2014/main" id="{A55FE74F-F21B-7C9C-FE33-0CFB88E3CA97}"/>
              </a:ext>
            </a:extLst>
          </p:cNvPr>
          <p:cNvSpPr>
            <a:spLocks noGrp="1"/>
          </p:cNvSpPr>
          <p:nvPr>
            <p:ph type="sldNum" sz="quarter" idx="12"/>
          </p:nvPr>
        </p:nvSpPr>
        <p:spPr/>
        <p:txBody>
          <a:bodyPr/>
          <a:lstStyle/>
          <a:p>
            <a:fld id="{15B16EBD-3598-49B9-ABCC-B2A7C9BD7E8A}" type="slidenum">
              <a:rPr lang="LID4096" smtClean="0"/>
              <a:t>11</a:t>
            </a:fld>
            <a:endParaRPr lang="LID4096"/>
          </a:p>
        </p:txBody>
      </p:sp>
      <p:sp>
        <p:nvSpPr>
          <p:cNvPr id="4" name="TextBox 3">
            <a:extLst>
              <a:ext uri="{FF2B5EF4-FFF2-40B4-BE49-F238E27FC236}">
                <a16:creationId xmlns:a16="http://schemas.microsoft.com/office/drawing/2014/main" id="{366C7E1D-D454-EF0C-491B-1A76DE6509C9}"/>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DCD39709-3940-A9AE-66BE-DF24DDDBFA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8714"/>
          <a:stretch/>
        </p:blipFill>
        <p:spPr>
          <a:xfrm>
            <a:off x="9552194" y="2051971"/>
            <a:ext cx="2548515" cy="923330"/>
          </a:xfrm>
          <a:prstGeom prst="rect">
            <a:avLst/>
          </a:prstGeom>
        </p:spPr>
      </p:pic>
      <p:sp>
        <p:nvSpPr>
          <p:cNvPr id="11" name="TextBox 10">
            <a:extLst>
              <a:ext uri="{FF2B5EF4-FFF2-40B4-BE49-F238E27FC236}">
                <a16:creationId xmlns:a16="http://schemas.microsoft.com/office/drawing/2014/main" id="{2B4DCD31-A96F-02A3-CB3E-B9A487357DF7}"/>
              </a:ext>
            </a:extLst>
          </p:cNvPr>
          <p:cNvSpPr txBox="1"/>
          <p:nvPr/>
        </p:nvSpPr>
        <p:spPr>
          <a:xfrm>
            <a:off x="9570732" y="3068046"/>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12" name="Oval 11">
            <a:extLst>
              <a:ext uri="{FF2B5EF4-FFF2-40B4-BE49-F238E27FC236}">
                <a16:creationId xmlns:a16="http://schemas.microsoft.com/office/drawing/2014/main" id="{07A9284C-7D83-FF23-7AE6-5064A428EF7C}"/>
              </a:ext>
            </a:extLst>
          </p:cNvPr>
          <p:cNvSpPr/>
          <p:nvPr/>
        </p:nvSpPr>
        <p:spPr>
          <a:xfrm>
            <a:off x="10672621" y="1620599"/>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1FD8023-12BF-C519-122D-94D3C21987A8}"/>
              </a:ext>
            </a:extLst>
          </p:cNvPr>
          <p:cNvSpPr txBox="1"/>
          <p:nvPr/>
        </p:nvSpPr>
        <p:spPr>
          <a:xfrm>
            <a:off x="9570732" y="4102242"/>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pic>
        <p:nvPicPr>
          <p:cNvPr id="17" name="Graphic 16">
            <a:extLst>
              <a:ext uri="{FF2B5EF4-FFF2-40B4-BE49-F238E27FC236}">
                <a16:creationId xmlns:a16="http://schemas.microsoft.com/office/drawing/2014/main" id="{4B4E1DF7-4E06-3AA5-2E99-0A9DE2FD160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8887"/>
          <a:stretch/>
        </p:blipFill>
        <p:spPr>
          <a:xfrm>
            <a:off x="9566308" y="-3415029"/>
            <a:ext cx="2534401" cy="923330"/>
          </a:xfrm>
          <a:prstGeom prst="rect">
            <a:avLst/>
          </a:prstGeom>
        </p:spPr>
      </p:pic>
      <p:sp>
        <p:nvSpPr>
          <p:cNvPr id="18" name="TextBox 17">
            <a:extLst>
              <a:ext uri="{FF2B5EF4-FFF2-40B4-BE49-F238E27FC236}">
                <a16:creationId xmlns:a16="http://schemas.microsoft.com/office/drawing/2014/main" id="{000528E7-31A6-C519-47E1-BE38C322A931}"/>
              </a:ext>
            </a:extLst>
          </p:cNvPr>
          <p:cNvSpPr txBox="1"/>
          <p:nvPr/>
        </p:nvSpPr>
        <p:spPr>
          <a:xfrm>
            <a:off x="9591299" y="-2398954"/>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19" name="Oval 18">
            <a:extLst>
              <a:ext uri="{FF2B5EF4-FFF2-40B4-BE49-F238E27FC236}">
                <a16:creationId xmlns:a16="http://schemas.microsoft.com/office/drawing/2014/main" id="{0F3F9A15-7E80-258D-4A3A-783EE870B720}"/>
              </a:ext>
            </a:extLst>
          </p:cNvPr>
          <p:cNvSpPr/>
          <p:nvPr/>
        </p:nvSpPr>
        <p:spPr>
          <a:xfrm>
            <a:off x="10658852" y="-3894841"/>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DA0327D-EFDE-38B4-7F82-1468961710E6}"/>
              </a:ext>
            </a:extLst>
          </p:cNvPr>
          <p:cNvSpPr txBox="1"/>
          <p:nvPr/>
        </p:nvSpPr>
        <p:spPr>
          <a:xfrm>
            <a:off x="9591299" y="-1087759"/>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spTree>
    <p:extLst>
      <p:ext uri="{BB962C8B-B14F-4D97-AF65-F5344CB8AC3E}">
        <p14:creationId xmlns:p14="http://schemas.microsoft.com/office/powerpoint/2010/main" val="201013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D75B049-DD4D-D3C5-7053-7531B3447022}"/>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Slide Number Placeholder 2">
            <a:extLst>
              <a:ext uri="{FF2B5EF4-FFF2-40B4-BE49-F238E27FC236}">
                <a16:creationId xmlns:a16="http://schemas.microsoft.com/office/drawing/2014/main" id="{A55FE74F-F21B-7C9C-FE33-0CFB88E3CA97}"/>
              </a:ext>
            </a:extLst>
          </p:cNvPr>
          <p:cNvSpPr>
            <a:spLocks noGrp="1"/>
          </p:cNvSpPr>
          <p:nvPr>
            <p:ph type="sldNum" sz="quarter" idx="12"/>
          </p:nvPr>
        </p:nvSpPr>
        <p:spPr/>
        <p:txBody>
          <a:bodyPr/>
          <a:lstStyle/>
          <a:p>
            <a:fld id="{15B16EBD-3598-49B9-ABCC-B2A7C9BD7E8A}" type="slidenum">
              <a:rPr lang="LID4096" smtClean="0"/>
              <a:t>12</a:t>
            </a:fld>
            <a:endParaRPr lang="LID4096"/>
          </a:p>
        </p:txBody>
      </p:sp>
      <p:sp>
        <p:nvSpPr>
          <p:cNvPr id="4" name="TextBox 3">
            <a:extLst>
              <a:ext uri="{FF2B5EF4-FFF2-40B4-BE49-F238E27FC236}">
                <a16:creationId xmlns:a16="http://schemas.microsoft.com/office/drawing/2014/main" id="{366C7E1D-D454-EF0C-491B-1A76DE6509C9}"/>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8" name="Picture 7" descr="A map of a city&#10;&#10;Description automatically generated">
            <a:extLst>
              <a:ext uri="{FF2B5EF4-FFF2-40B4-BE49-F238E27FC236}">
                <a16:creationId xmlns:a16="http://schemas.microsoft.com/office/drawing/2014/main" id="{00AB6ED8-CC07-55BF-F1E7-D65225117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244" y="77830"/>
            <a:ext cx="6414826" cy="6643645"/>
          </a:xfrm>
          <a:prstGeom prst="rect">
            <a:avLst/>
          </a:prstGeom>
        </p:spPr>
      </p:pic>
      <p:pic>
        <p:nvPicPr>
          <p:cNvPr id="6" name="Graphic 5">
            <a:extLst>
              <a:ext uri="{FF2B5EF4-FFF2-40B4-BE49-F238E27FC236}">
                <a16:creationId xmlns:a16="http://schemas.microsoft.com/office/drawing/2014/main" id="{719DFA5D-0B47-535C-701D-A77248DE564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8714"/>
          <a:stretch/>
        </p:blipFill>
        <p:spPr>
          <a:xfrm>
            <a:off x="9552194" y="2051971"/>
            <a:ext cx="2548515" cy="923330"/>
          </a:xfrm>
          <a:prstGeom prst="rect">
            <a:avLst/>
          </a:prstGeom>
        </p:spPr>
      </p:pic>
      <p:sp>
        <p:nvSpPr>
          <p:cNvPr id="15" name="TextBox 14">
            <a:extLst>
              <a:ext uri="{FF2B5EF4-FFF2-40B4-BE49-F238E27FC236}">
                <a16:creationId xmlns:a16="http://schemas.microsoft.com/office/drawing/2014/main" id="{B4BE6626-DF2D-E1B5-3F87-B9FE3196E355}"/>
              </a:ext>
            </a:extLst>
          </p:cNvPr>
          <p:cNvSpPr txBox="1"/>
          <p:nvPr/>
        </p:nvSpPr>
        <p:spPr>
          <a:xfrm>
            <a:off x="9570732" y="3068046"/>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16" name="Oval 15">
            <a:extLst>
              <a:ext uri="{FF2B5EF4-FFF2-40B4-BE49-F238E27FC236}">
                <a16:creationId xmlns:a16="http://schemas.microsoft.com/office/drawing/2014/main" id="{8C93E517-5691-FF4D-426F-FFD5C4D8EC2C}"/>
              </a:ext>
            </a:extLst>
          </p:cNvPr>
          <p:cNvSpPr/>
          <p:nvPr/>
        </p:nvSpPr>
        <p:spPr>
          <a:xfrm>
            <a:off x="10672621" y="1620599"/>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F90B803-5C7A-4A9A-E4EB-0B6B84DC3337}"/>
              </a:ext>
            </a:extLst>
          </p:cNvPr>
          <p:cNvSpPr txBox="1"/>
          <p:nvPr/>
        </p:nvSpPr>
        <p:spPr>
          <a:xfrm>
            <a:off x="9570732" y="4102242"/>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pic>
        <p:nvPicPr>
          <p:cNvPr id="18" name="Graphic 17">
            <a:extLst>
              <a:ext uri="{FF2B5EF4-FFF2-40B4-BE49-F238E27FC236}">
                <a16:creationId xmlns:a16="http://schemas.microsoft.com/office/drawing/2014/main" id="{DE219568-3E5B-2B7A-07F7-770398C1648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3884" r="33692"/>
          <a:stretch/>
        </p:blipFill>
        <p:spPr>
          <a:xfrm>
            <a:off x="9528107" y="7667545"/>
            <a:ext cx="2641192" cy="923330"/>
          </a:xfrm>
          <a:prstGeom prst="rect">
            <a:avLst/>
          </a:prstGeom>
        </p:spPr>
      </p:pic>
      <p:sp>
        <p:nvSpPr>
          <p:cNvPr id="19" name="TextBox 18">
            <a:extLst>
              <a:ext uri="{FF2B5EF4-FFF2-40B4-BE49-F238E27FC236}">
                <a16:creationId xmlns:a16="http://schemas.microsoft.com/office/drawing/2014/main" id="{A81B9436-212B-6144-967F-FB273A42D7CA}"/>
              </a:ext>
            </a:extLst>
          </p:cNvPr>
          <p:cNvSpPr txBox="1"/>
          <p:nvPr/>
        </p:nvSpPr>
        <p:spPr>
          <a:xfrm>
            <a:off x="9570732" y="8683620"/>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20" name="Oval 19">
            <a:extLst>
              <a:ext uri="{FF2B5EF4-FFF2-40B4-BE49-F238E27FC236}">
                <a16:creationId xmlns:a16="http://schemas.microsoft.com/office/drawing/2014/main" id="{7D19E4A6-81B8-6E32-CB4D-7FCB231295FE}"/>
              </a:ext>
            </a:extLst>
          </p:cNvPr>
          <p:cNvSpPr/>
          <p:nvPr/>
        </p:nvSpPr>
        <p:spPr>
          <a:xfrm>
            <a:off x="10662813" y="7233333"/>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7767BF4-505A-06DF-A40D-C691B5C1F687}"/>
              </a:ext>
            </a:extLst>
          </p:cNvPr>
          <p:cNvSpPr txBox="1"/>
          <p:nvPr/>
        </p:nvSpPr>
        <p:spPr>
          <a:xfrm>
            <a:off x="9570732" y="9994815"/>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spTree>
    <p:extLst>
      <p:ext uri="{BB962C8B-B14F-4D97-AF65-F5344CB8AC3E}">
        <p14:creationId xmlns:p14="http://schemas.microsoft.com/office/powerpoint/2010/main" val="28289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9CAD-8D94-C13A-55D8-1D85AEDEF4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1429F2-AF87-6049-16E3-6B8EE7CB7139}"/>
              </a:ext>
            </a:extLst>
          </p:cNvPr>
          <p:cNvSpPr>
            <a:spLocks noGrp="1"/>
          </p:cNvSpPr>
          <p:nvPr>
            <p:ph type="sldNum" sz="quarter" idx="12"/>
          </p:nvPr>
        </p:nvSpPr>
        <p:spPr/>
        <p:txBody>
          <a:bodyPr/>
          <a:lstStyle/>
          <a:p>
            <a:fld id="{15B16EBD-3598-49B9-ABCC-B2A7C9BD7E8A}" type="slidenum">
              <a:rPr lang="LID4096" smtClean="0"/>
              <a:t>13</a:t>
            </a:fld>
            <a:endParaRPr lang="LID4096"/>
          </a:p>
        </p:txBody>
      </p:sp>
      <p:sp>
        <p:nvSpPr>
          <p:cNvPr id="4" name="TextBox 3">
            <a:extLst>
              <a:ext uri="{FF2B5EF4-FFF2-40B4-BE49-F238E27FC236}">
                <a16:creationId xmlns:a16="http://schemas.microsoft.com/office/drawing/2014/main" id="{BF2F3436-DC7A-9009-0552-9AD880FF577D}"/>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27B462C-C27B-8E33-A704-4ABDD727137E}"/>
              </a:ext>
            </a:extLst>
          </p:cNvPr>
          <p:cNvSpPr/>
          <p:nvPr/>
        </p:nvSpPr>
        <p:spPr>
          <a:xfrm>
            <a:off x="-195943" y="-130629"/>
            <a:ext cx="9603482" cy="6988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Picture 4" descr="A map of a city&#10;&#10;Description automatically generated">
            <a:extLst>
              <a:ext uri="{FF2B5EF4-FFF2-40B4-BE49-F238E27FC236}">
                <a16:creationId xmlns:a16="http://schemas.microsoft.com/office/drawing/2014/main" id="{A789A1EF-74DB-B0FC-9BFE-DAD347112F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1651"/>
          <a:stretch/>
        </p:blipFill>
        <p:spPr>
          <a:xfrm>
            <a:off x="-324322" y="-130629"/>
            <a:ext cx="9731862" cy="6988629"/>
          </a:xfrm>
          <a:prstGeom prst="rect">
            <a:avLst/>
          </a:prstGeom>
          <a:effectLst>
            <a:innerShdw blurRad="63500" dist="50800" dir="18900000">
              <a:prstClr val="black">
                <a:alpha val="50000"/>
              </a:prstClr>
            </a:innerShdw>
          </a:effectLst>
        </p:spPr>
      </p:pic>
      <p:pic>
        <p:nvPicPr>
          <p:cNvPr id="17" name="Graphic 16">
            <a:extLst>
              <a:ext uri="{FF2B5EF4-FFF2-40B4-BE49-F238E27FC236}">
                <a16:creationId xmlns:a16="http://schemas.microsoft.com/office/drawing/2014/main" id="{0125615A-5796-DC40-208B-3AE837A5BED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8714"/>
          <a:stretch/>
        </p:blipFill>
        <p:spPr>
          <a:xfrm>
            <a:off x="9552194" y="-3701129"/>
            <a:ext cx="2548515" cy="923330"/>
          </a:xfrm>
          <a:prstGeom prst="rect">
            <a:avLst/>
          </a:prstGeom>
        </p:spPr>
      </p:pic>
      <p:sp>
        <p:nvSpPr>
          <p:cNvPr id="18" name="TextBox 17">
            <a:extLst>
              <a:ext uri="{FF2B5EF4-FFF2-40B4-BE49-F238E27FC236}">
                <a16:creationId xmlns:a16="http://schemas.microsoft.com/office/drawing/2014/main" id="{9F602B77-A1B0-9A7B-157F-FE7187564A8A}"/>
              </a:ext>
            </a:extLst>
          </p:cNvPr>
          <p:cNvSpPr txBox="1"/>
          <p:nvPr/>
        </p:nvSpPr>
        <p:spPr>
          <a:xfrm>
            <a:off x="9570732" y="-2685054"/>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19" name="Oval 18">
            <a:extLst>
              <a:ext uri="{FF2B5EF4-FFF2-40B4-BE49-F238E27FC236}">
                <a16:creationId xmlns:a16="http://schemas.microsoft.com/office/drawing/2014/main" id="{DC87158B-5093-E413-2D2B-49B909DF4358}"/>
              </a:ext>
            </a:extLst>
          </p:cNvPr>
          <p:cNvSpPr/>
          <p:nvPr/>
        </p:nvSpPr>
        <p:spPr>
          <a:xfrm>
            <a:off x="10672621" y="-4132501"/>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2245EA18-1093-FBD8-29EA-7BA3CB3061D5}"/>
              </a:ext>
            </a:extLst>
          </p:cNvPr>
          <p:cNvSpPr txBox="1"/>
          <p:nvPr/>
        </p:nvSpPr>
        <p:spPr>
          <a:xfrm>
            <a:off x="9570732" y="-1650858"/>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pic>
        <p:nvPicPr>
          <p:cNvPr id="21" name="Graphic 20">
            <a:extLst>
              <a:ext uri="{FF2B5EF4-FFF2-40B4-BE49-F238E27FC236}">
                <a16:creationId xmlns:a16="http://schemas.microsoft.com/office/drawing/2014/main" id="{AD22EEFF-09EB-F191-7F4F-099FDF939C1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3884" r="33692"/>
          <a:stretch/>
        </p:blipFill>
        <p:spPr>
          <a:xfrm>
            <a:off x="9528107" y="1914445"/>
            <a:ext cx="2641192" cy="923330"/>
          </a:xfrm>
          <a:prstGeom prst="rect">
            <a:avLst/>
          </a:prstGeom>
        </p:spPr>
      </p:pic>
      <p:sp>
        <p:nvSpPr>
          <p:cNvPr id="22" name="TextBox 21">
            <a:extLst>
              <a:ext uri="{FF2B5EF4-FFF2-40B4-BE49-F238E27FC236}">
                <a16:creationId xmlns:a16="http://schemas.microsoft.com/office/drawing/2014/main" id="{21C91BDD-CF28-5C60-1DE5-BCA0BD1E6C2A}"/>
              </a:ext>
            </a:extLst>
          </p:cNvPr>
          <p:cNvSpPr txBox="1"/>
          <p:nvPr/>
        </p:nvSpPr>
        <p:spPr>
          <a:xfrm>
            <a:off x="9570732" y="2930520"/>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23" name="Oval 22">
            <a:extLst>
              <a:ext uri="{FF2B5EF4-FFF2-40B4-BE49-F238E27FC236}">
                <a16:creationId xmlns:a16="http://schemas.microsoft.com/office/drawing/2014/main" id="{C5799787-D96F-7315-BE29-754AFA0C845B}"/>
              </a:ext>
            </a:extLst>
          </p:cNvPr>
          <p:cNvSpPr/>
          <p:nvPr/>
        </p:nvSpPr>
        <p:spPr>
          <a:xfrm>
            <a:off x="10662813" y="1480233"/>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4CFBAB6-92BF-2A2C-E075-96E3B9218054}"/>
              </a:ext>
            </a:extLst>
          </p:cNvPr>
          <p:cNvSpPr txBox="1"/>
          <p:nvPr/>
        </p:nvSpPr>
        <p:spPr>
          <a:xfrm>
            <a:off x="9570732" y="4241715"/>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spTree>
    <p:extLst>
      <p:ext uri="{BB962C8B-B14F-4D97-AF65-F5344CB8AC3E}">
        <p14:creationId xmlns:p14="http://schemas.microsoft.com/office/powerpoint/2010/main" val="389735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9CAD-8D94-C13A-55D8-1D85AEDEF47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4135B73-D22E-B4F2-9323-3C0DF61C7180}"/>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Slide Number Placeholder 2">
            <a:extLst>
              <a:ext uri="{FF2B5EF4-FFF2-40B4-BE49-F238E27FC236}">
                <a16:creationId xmlns:a16="http://schemas.microsoft.com/office/drawing/2014/main" id="{9C1429F2-AF87-6049-16E3-6B8EE7CB7139}"/>
              </a:ext>
            </a:extLst>
          </p:cNvPr>
          <p:cNvSpPr>
            <a:spLocks noGrp="1"/>
          </p:cNvSpPr>
          <p:nvPr>
            <p:ph type="sldNum" sz="quarter" idx="12"/>
          </p:nvPr>
        </p:nvSpPr>
        <p:spPr/>
        <p:txBody>
          <a:bodyPr/>
          <a:lstStyle/>
          <a:p>
            <a:fld id="{15B16EBD-3598-49B9-ABCC-B2A7C9BD7E8A}" type="slidenum">
              <a:rPr lang="LID4096" smtClean="0"/>
              <a:t>14</a:t>
            </a:fld>
            <a:endParaRPr lang="LID4096"/>
          </a:p>
        </p:txBody>
      </p:sp>
      <p:sp>
        <p:nvSpPr>
          <p:cNvPr id="4" name="TextBox 3">
            <a:extLst>
              <a:ext uri="{FF2B5EF4-FFF2-40B4-BE49-F238E27FC236}">
                <a16:creationId xmlns:a16="http://schemas.microsoft.com/office/drawing/2014/main" id="{BF2F3436-DC7A-9009-0552-9AD880FF577D}"/>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2" name="Picture 1" descr="A map of a country&#10;&#10;Description automatically generated">
            <a:extLst>
              <a:ext uri="{FF2B5EF4-FFF2-40B4-BE49-F238E27FC236}">
                <a16:creationId xmlns:a16="http://schemas.microsoft.com/office/drawing/2014/main" id="{F19435CF-5C43-AFCF-0735-02CC6991CA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432877"/>
            <a:ext cx="4219985" cy="5967535"/>
          </a:xfrm>
          <a:prstGeom prst="rect">
            <a:avLst/>
          </a:prstGeom>
        </p:spPr>
      </p:pic>
      <p:grpSp>
        <p:nvGrpSpPr>
          <p:cNvPr id="39" name="Group 38">
            <a:extLst>
              <a:ext uri="{FF2B5EF4-FFF2-40B4-BE49-F238E27FC236}">
                <a16:creationId xmlns:a16="http://schemas.microsoft.com/office/drawing/2014/main" id="{33E00326-AD5D-FE01-3E5D-24576685DA6A}"/>
              </a:ext>
            </a:extLst>
          </p:cNvPr>
          <p:cNvGrpSpPr/>
          <p:nvPr/>
        </p:nvGrpSpPr>
        <p:grpSpPr>
          <a:xfrm>
            <a:off x="0" y="432877"/>
            <a:ext cx="9294471" cy="5967535"/>
            <a:chOff x="0" y="432877"/>
            <a:chExt cx="9294471" cy="5967535"/>
          </a:xfrm>
        </p:grpSpPr>
        <p:pic>
          <p:nvPicPr>
            <p:cNvPr id="40" name="Picture 39">
              <a:extLst>
                <a:ext uri="{FF2B5EF4-FFF2-40B4-BE49-F238E27FC236}">
                  <a16:creationId xmlns:a16="http://schemas.microsoft.com/office/drawing/2014/main" id="{70FDCBBE-2AF3-FEDA-6EBA-6494227757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432877"/>
              <a:ext cx="4219984" cy="5967535"/>
            </a:xfrm>
            <a:prstGeom prst="rect">
              <a:avLst/>
            </a:prstGeom>
          </p:spPr>
        </p:pic>
        <p:pic>
          <p:nvPicPr>
            <p:cNvPr id="41" name="Picture 40" descr="A graph of a graph&#10;&#10;Description automatically generated with medium confidence">
              <a:extLst>
                <a:ext uri="{FF2B5EF4-FFF2-40B4-BE49-F238E27FC236}">
                  <a16:creationId xmlns:a16="http://schemas.microsoft.com/office/drawing/2014/main" id="{4F6893ED-47F4-2967-086F-2382E629C69D}"/>
                </a:ext>
              </a:extLst>
            </p:cNvPr>
            <p:cNvPicPr>
              <a:picLocks noChangeAspect="1"/>
            </p:cNvPicPr>
            <p:nvPr/>
          </p:nvPicPr>
          <p:blipFill rotWithShape="1">
            <a:blip r:embed="rId5">
              <a:extLst>
                <a:ext uri="{28A0092B-C50C-407E-A947-70E740481C1C}">
                  <a14:useLocalDpi xmlns:a14="http://schemas.microsoft.com/office/drawing/2010/main" val="0"/>
                </a:ext>
              </a:extLst>
            </a:blip>
            <a:srcRect l="41711" r="3379"/>
            <a:stretch/>
          </p:blipFill>
          <p:spPr>
            <a:xfrm>
              <a:off x="4273508" y="856483"/>
              <a:ext cx="5020963" cy="5145034"/>
            </a:xfrm>
            <a:prstGeom prst="rect">
              <a:avLst/>
            </a:prstGeom>
          </p:spPr>
        </p:pic>
      </p:grpSp>
      <p:grpSp>
        <p:nvGrpSpPr>
          <p:cNvPr id="42" name="Group 41">
            <a:extLst>
              <a:ext uri="{FF2B5EF4-FFF2-40B4-BE49-F238E27FC236}">
                <a16:creationId xmlns:a16="http://schemas.microsoft.com/office/drawing/2014/main" id="{2EF4068E-3845-13F5-5CCC-9D158B9E1B7A}"/>
              </a:ext>
            </a:extLst>
          </p:cNvPr>
          <p:cNvGrpSpPr/>
          <p:nvPr/>
        </p:nvGrpSpPr>
        <p:grpSpPr>
          <a:xfrm>
            <a:off x="0" y="432878"/>
            <a:ext cx="9294472" cy="5967533"/>
            <a:chOff x="0" y="432878"/>
            <a:chExt cx="9294472" cy="5967533"/>
          </a:xfrm>
        </p:grpSpPr>
        <p:pic>
          <p:nvPicPr>
            <p:cNvPr id="43" name="Picture 42">
              <a:extLst>
                <a:ext uri="{FF2B5EF4-FFF2-40B4-BE49-F238E27FC236}">
                  <a16:creationId xmlns:a16="http://schemas.microsoft.com/office/drawing/2014/main" id="{1DE0B11F-D9C3-AF87-D8EB-1066EA2F09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432878"/>
              <a:ext cx="4219984" cy="5967533"/>
            </a:xfrm>
            <a:prstGeom prst="rect">
              <a:avLst/>
            </a:prstGeom>
          </p:spPr>
        </p:pic>
        <p:pic>
          <p:nvPicPr>
            <p:cNvPr id="44" name="Picture 43" descr="A graph of a graph&#10;&#10;Description automatically generated with medium confidence">
              <a:extLst>
                <a:ext uri="{FF2B5EF4-FFF2-40B4-BE49-F238E27FC236}">
                  <a16:creationId xmlns:a16="http://schemas.microsoft.com/office/drawing/2014/main" id="{E0134AC3-30F0-8C56-E95A-55E202C24A74}"/>
                </a:ext>
              </a:extLst>
            </p:cNvPr>
            <p:cNvPicPr>
              <a:picLocks noChangeAspect="1"/>
            </p:cNvPicPr>
            <p:nvPr/>
          </p:nvPicPr>
          <p:blipFill rotWithShape="1">
            <a:blip r:embed="rId7">
              <a:extLst>
                <a:ext uri="{28A0092B-C50C-407E-A947-70E740481C1C}">
                  <a14:useLocalDpi xmlns:a14="http://schemas.microsoft.com/office/drawing/2010/main" val="0"/>
                </a:ext>
              </a:extLst>
            </a:blip>
            <a:srcRect l="44216" r="3380"/>
            <a:stretch/>
          </p:blipFill>
          <p:spPr>
            <a:xfrm>
              <a:off x="4502552" y="856483"/>
              <a:ext cx="4791920" cy="5145034"/>
            </a:xfrm>
            <a:prstGeom prst="rect">
              <a:avLst/>
            </a:prstGeom>
          </p:spPr>
        </p:pic>
      </p:grpSp>
      <p:grpSp>
        <p:nvGrpSpPr>
          <p:cNvPr id="45" name="Group 44">
            <a:extLst>
              <a:ext uri="{FF2B5EF4-FFF2-40B4-BE49-F238E27FC236}">
                <a16:creationId xmlns:a16="http://schemas.microsoft.com/office/drawing/2014/main" id="{B54A0B3C-E51D-962C-B1E1-EDD130C5D44A}"/>
              </a:ext>
            </a:extLst>
          </p:cNvPr>
          <p:cNvGrpSpPr/>
          <p:nvPr/>
        </p:nvGrpSpPr>
        <p:grpSpPr>
          <a:xfrm>
            <a:off x="0" y="432878"/>
            <a:ext cx="9294471" cy="5967533"/>
            <a:chOff x="0" y="432878"/>
            <a:chExt cx="9294471" cy="5967533"/>
          </a:xfrm>
        </p:grpSpPr>
        <p:pic>
          <p:nvPicPr>
            <p:cNvPr id="46" name="Picture 45">
              <a:extLst>
                <a:ext uri="{FF2B5EF4-FFF2-40B4-BE49-F238E27FC236}">
                  <a16:creationId xmlns:a16="http://schemas.microsoft.com/office/drawing/2014/main" id="{333E7E1B-DF1E-DE78-E51F-71DC47CE94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432878"/>
              <a:ext cx="4219983" cy="5967533"/>
            </a:xfrm>
            <a:prstGeom prst="rect">
              <a:avLst/>
            </a:prstGeom>
          </p:spPr>
        </p:pic>
        <p:pic>
          <p:nvPicPr>
            <p:cNvPr id="47" name="Picture 46" descr="A graph of a graph&#10;&#10;Description automatically generated with medium confidence">
              <a:extLst>
                <a:ext uri="{FF2B5EF4-FFF2-40B4-BE49-F238E27FC236}">
                  <a16:creationId xmlns:a16="http://schemas.microsoft.com/office/drawing/2014/main" id="{E36FB50B-1642-1672-CA73-A03D565F001F}"/>
                </a:ext>
              </a:extLst>
            </p:cNvPr>
            <p:cNvPicPr>
              <a:picLocks noChangeAspect="1"/>
            </p:cNvPicPr>
            <p:nvPr/>
          </p:nvPicPr>
          <p:blipFill rotWithShape="1">
            <a:blip r:embed="rId9">
              <a:extLst>
                <a:ext uri="{28A0092B-C50C-407E-A947-70E740481C1C}">
                  <a14:useLocalDpi xmlns:a14="http://schemas.microsoft.com/office/drawing/2010/main" val="0"/>
                </a:ext>
              </a:extLst>
            </a:blip>
            <a:srcRect l="44848" r="3380"/>
            <a:stretch/>
          </p:blipFill>
          <p:spPr>
            <a:xfrm>
              <a:off x="4560424" y="856483"/>
              <a:ext cx="4734047" cy="5145034"/>
            </a:xfrm>
            <a:prstGeom prst="rect">
              <a:avLst/>
            </a:prstGeom>
          </p:spPr>
        </p:pic>
      </p:grpSp>
      <p:grpSp>
        <p:nvGrpSpPr>
          <p:cNvPr id="48" name="Group 47">
            <a:extLst>
              <a:ext uri="{FF2B5EF4-FFF2-40B4-BE49-F238E27FC236}">
                <a16:creationId xmlns:a16="http://schemas.microsoft.com/office/drawing/2014/main" id="{C8250ED6-C737-9498-8FBA-CE0D02325134}"/>
              </a:ext>
            </a:extLst>
          </p:cNvPr>
          <p:cNvGrpSpPr/>
          <p:nvPr/>
        </p:nvGrpSpPr>
        <p:grpSpPr>
          <a:xfrm>
            <a:off x="0" y="432878"/>
            <a:ext cx="9259747" cy="5967532"/>
            <a:chOff x="0" y="432878"/>
            <a:chExt cx="9259747" cy="5967532"/>
          </a:xfrm>
        </p:grpSpPr>
        <p:pic>
          <p:nvPicPr>
            <p:cNvPr id="49" name="Picture 48">
              <a:extLst>
                <a:ext uri="{FF2B5EF4-FFF2-40B4-BE49-F238E27FC236}">
                  <a16:creationId xmlns:a16="http://schemas.microsoft.com/office/drawing/2014/main" id="{B419CD41-73B6-ED5B-492C-6E96F539B52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0" y="432878"/>
              <a:ext cx="4219983" cy="5967532"/>
            </a:xfrm>
            <a:prstGeom prst="rect">
              <a:avLst/>
            </a:prstGeom>
          </p:spPr>
        </p:pic>
        <p:pic>
          <p:nvPicPr>
            <p:cNvPr id="50" name="Picture 49" descr="A graph of a person with a number of lines&#10;&#10;Description automatically generated with medium confidence">
              <a:extLst>
                <a:ext uri="{FF2B5EF4-FFF2-40B4-BE49-F238E27FC236}">
                  <a16:creationId xmlns:a16="http://schemas.microsoft.com/office/drawing/2014/main" id="{8ADC63F0-3AD6-2B79-4C1D-F0A5DFF90DA9}"/>
                </a:ext>
              </a:extLst>
            </p:cNvPr>
            <p:cNvPicPr>
              <a:picLocks noChangeAspect="1"/>
            </p:cNvPicPr>
            <p:nvPr/>
          </p:nvPicPr>
          <p:blipFill rotWithShape="1">
            <a:blip r:embed="rId11">
              <a:extLst>
                <a:ext uri="{28A0092B-C50C-407E-A947-70E740481C1C}">
                  <a14:useLocalDpi xmlns:a14="http://schemas.microsoft.com/office/drawing/2010/main" val="0"/>
                </a:ext>
              </a:extLst>
            </a:blip>
            <a:srcRect l="42758" r="3759"/>
            <a:stretch/>
          </p:blipFill>
          <p:spPr>
            <a:xfrm>
              <a:off x="4369244" y="856483"/>
              <a:ext cx="4890503" cy="5145034"/>
            </a:xfrm>
            <a:prstGeom prst="rect">
              <a:avLst/>
            </a:prstGeom>
          </p:spPr>
        </p:pic>
      </p:grpSp>
      <p:grpSp>
        <p:nvGrpSpPr>
          <p:cNvPr id="51" name="Group 50">
            <a:extLst>
              <a:ext uri="{FF2B5EF4-FFF2-40B4-BE49-F238E27FC236}">
                <a16:creationId xmlns:a16="http://schemas.microsoft.com/office/drawing/2014/main" id="{4E343A70-D54A-5878-FFDF-0A97D5209A08}"/>
              </a:ext>
            </a:extLst>
          </p:cNvPr>
          <p:cNvGrpSpPr/>
          <p:nvPr/>
        </p:nvGrpSpPr>
        <p:grpSpPr>
          <a:xfrm>
            <a:off x="0" y="432878"/>
            <a:ext cx="9282896" cy="5967532"/>
            <a:chOff x="0" y="432878"/>
            <a:chExt cx="9282896" cy="5967532"/>
          </a:xfrm>
        </p:grpSpPr>
        <p:pic>
          <p:nvPicPr>
            <p:cNvPr id="52" name="Picture 51">
              <a:extLst>
                <a:ext uri="{FF2B5EF4-FFF2-40B4-BE49-F238E27FC236}">
                  <a16:creationId xmlns:a16="http://schemas.microsoft.com/office/drawing/2014/main" id="{192A0E37-057D-26C0-0560-DE9BF3BF66A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0" y="432878"/>
              <a:ext cx="4219982" cy="5967532"/>
            </a:xfrm>
            <a:prstGeom prst="rect">
              <a:avLst/>
            </a:prstGeom>
          </p:spPr>
        </p:pic>
        <p:pic>
          <p:nvPicPr>
            <p:cNvPr id="53" name="Picture 52" descr="A graph of a graph&#10;&#10;Description automatically generated with medium confidence">
              <a:extLst>
                <a:ext uri="{FF2B5EF4-FFF2-40B4-BE49-F238E27FC236}">
                  <a16:creationId xmlns:a16="http://schemas.microsoft.com/office/drawing/2014/main" id="{DE2FA241-24B8-CE92-9ED4-B9BA602E6F26}"/>
                </a:ext>
              </a:extLst>
            </p:cNvPr>
            <p:cNvPicPr>
              <a:picLocks noChangeAspect="1"/>
            </p:cNvPicPr>
            <p:nvPr/>
          </p:nvPicPr>
          <p:blipFill rotWithShape="1">
            <a:blip r:embed="rId13">
              <a:extLst>
                <a:ext uri="{28A0092B-C50C-407E-A947-70E740481C1C}">
                  <a14:useLocalDpi xmlns:a14="http://schemas.microsoft.com/office/drawing/2010/main" val="0"/>
                </a:ext>
              </a:extLst>
            </a:blip>
            <a:srcRect l="43269" r="3505"/>
            <a:stretch/>
          </p:blipFill>
          <p:spPr>
            <a:xfrm>
              <a:off x="4415925" y="856483"/>
              <a:ext cx="4866971" cy="5145034"/>
            </a:xfrm>
            <a:prstGeom prst="rect">
              <a:avLst/>
            </a:prstGeom>
          </p:spPr>
        </p:pic>
      </p:grpSp>
      <p:pic>
        <p:nvPicPr>
          <p:cNvPr id="5" name="Graphic 4">
            <a:extLst>
              <a:ext uri="{FF2B5EF4-FFF2-40B4-BE49-F238E27FC236}">
                <a16:creationId xmlns:a16="http://schemas.microsoft.com/office/drawing/2014/main" id="{3BE77BDE-732E-BFC4-120C-E2C862152AB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33884" r="33692"/>
          <a:stretch/>
        </p:blipFill>
        <p:spPr>
          <a:xfrm>
            <a:off x="9528107" y="1914445"/>
            <a:ext cx="2641192" cy="923330"/>
          </a:xfrm>
          <a:prstGeom prst="rect">
            <a:avLst/>
          </a:prstGeom>
        </p:spPr>
      </p:pic>
      <p:sp>
        <p:nvSpPr>
          <p:cNvPr id="6" name="TextBox 5">
            <a:extLst>
              <a:ext uri="{FF2B5EF4-FFF2-40B4-BE49-F238E27FC236}">
                <a16:creationId xmlns:a16="http://schemas.microsoft.com/office/drawing/2014/main" id="{6C5DB713-28FF-8CD5-041E-D4FA90F0ADF4}"/>
              </a:ext>
            </a:extLst>
          </p:cNvPr>
          <p:cNvSpPr txBox="1"/>
          <p:nvPr/>
        </p:nvSpPr>
        <p:spPr>
          <a:xfrm>
            <a:off x="9570732" y="2930520"/>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8" name="Oval 7">
            <a:extLst>
              <a:ext uri="{FF2B5EF4-FFF2-40B4-BE49-F238E27FC236}">
                <a16:creationId xmlns:a16="http://schemas.microsoft.com/office/drawing/2014/main" id="{F624F38A-0919-7788-4717-D63C0E299A91}"/>
              </a:ext>
            </a:extLst>
          </p:cNvPr>
          <p:cNvSpPr/>
          <p:nvPr/>
        </p:nvSpPr>
        <p:spPr>
          <a:xfrm>
            <a:off x="10662813" y="1480233"/>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412A11-D6F9-5201-5A29-8BB22C8994AF}"/>
              </a:ext>
            </a:extLst>
          </p:cNvPr>
          <p:cNvSpPr txBox="1"/>
          <p:nvPr/>
        </p:nvSpPr>
        <p:spPr>
          <a:xfrm>
            <a:off x="9570732" y="4241715"/>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spTree>
    <p:extLst>
      <p:ext uri="{BB962C8B-B14F-4D97-AF65-F5344CB8AC3E}">
        <p14:creationId xmlns:p14="http://schemas.microsoft.com/office/powerpoint/2010/main" val="28334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4500"/>
                            </p:stCondLst>
                            <p:childTnLst>
                              <p:par>
                                <p:cTn id="17" presetID="10" presetClass="entr" presetSubtype="0" fill="hold" nodeType="afterEffect">
                                  <p:stCondLst>
                                    <p:cond delay="10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6000"/>
                            </p:stCondLst>
                            <p:childTnLst>
                              <p:par>
                                <p:cTn id="21" presetID="10" presetClass="entr" presetSubtype="0" fill="hold" nodeType="afterEffect">
                                  <p:stCondLst>
                                    <p:cond delay="10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DC1B31-3C38-AD97-E7C3-3B28E3B7F66D}"/>
              </a:ext>
            </a:extLst>
          </p:cNvPr>
          <p:cNvSpPr>
            <a:spLocks noGrp="1" noRot="1" noMove="1" noResize="1" noEditPoints="1" noAdjustHandles="1" noChangeArrowheads="1" noChangeShapeType="1"/>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And i thought, well there are probably differences between municipalities in terms of how much they use this instrument, and what they achieve with it compared to the conventional zoning. Higher densities or use mix, or more densification under difficult circumstances. And i‘m a bit afraid that I would totally drown you now if I also go through each of the indicators, </a:t>
            </a:r>
            <a:r>
              <a:rPr lang="de-DE" i="1"/>
              <a:t>and</a:t>
            </a:r>
            <a:r>
              <a:rPr lang="de-DE" i="0"/>
              <a:t> discuss the results.</a:t>
            </a:r>
            <a:endParaRPr lang="de-DE" i="0" dirty="0"/>
          </a:p>
        </p:txBody>
      </p:sp>
      <p:pic>
        <p:nvPicPr>
          <p:cNvPr id="6" name="Graphic 5">
            <a:extLst>
              <a:ext uri="{FF2B5EF4-FFF2-40B4-BE49-F238E27FC236}">
                <a16:creationId xmlns:a16="http://schemas.microsoft.com/office/drawing/2014/main" id="{3FDF562E-C98A-EEF4-CA56-74E94DED941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884" r="33692"/>
          <a:stretch/>
        </p:blipFill>
        <p:spPr>
          <a:xfrm>
            <a:off x="9528107" y="1914445"/>
            <a:ext cx="2641192" cy="923330"/>
          </a:xfrm>
          <a:prstGeom prst="rect">
            <a:avLst/>
          </a:prstGeom>
        </p:spPr>
      </p:pic>
      <p:sp>
        <p:nvSpPr>
          <p:cNvPr id="7" name="TextBox 6">
            <a:extLst>
              <a:ext uri="{FF2B5EF4-FFF2-40B4-BE49-F238E27FC236}">
                <a16:creationId xmlns:a16="http://schemas.microsoft.com/office/drawing/2014/main" id="{692C1533-CF30-3E32-50C9-BC741010F2C3}"/>
              </a:ext>
            </a:extLst>
          </p:cNvPr>
          <p:cNvSpPr txBox="1"/>
          <p:nvPr/>
        </p:nvSpPr>
        <p:spPr>
          <a:xfrm>
            <a:off x="9570732" y="2930520"/>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9" name="Oval 8">
            <a:extLst>
              <a:ext uri="{FF2B5EF4-FFF2-40B4-BE49-F238E27FC236}">
                <a16:creationId xmlns:a16="http://schemas.microsoft.com/office/drawing/2014/main" id="{04A3DB27-992E-655A-7996-2EDA9DDFB2AF}"/>
              </a:ext>
            </a:extLst>
          </p:cNvPr>
          <p:cNvSpPr/>
          <p:nvPr/>
        </p:nvSpPr>
        <p:spPr>
          <a:xfrm>
            <a:off x="10662813" y="1480233"/>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9E5C1B9-864D-FAAC-23F3-6B13C3BB9FFC}"/>
              </a:ext>
            </a:extLst>
          </p:cNvPr>
          <p:cNvSpPr txBox="1"/>
          <p:nvPr/>
        </p:nvSpPr>
        <p:spPr>
          <a:xfrm>
            <a:off x="9570732" y="4241715"/>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pic>
        <p:nvPicPr>
          <p:cNvPr id="5" name="PUD" descr="A map of a city&#10;&#10;Description automatically generated">
            <a:extLst>
              <a:ext uri="{FF2B5EF4-FFF2-40B4-BE49-F238E27FC236}">
                <a16:creationId xmlns:a16="http://schemas.microsoft.com/office/drawing/2014/main" id="{67932796-A5B3-7DDD-2403-270801ED151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931494" y="433082"/>
            <a:ext cx="5967050" cy="5967050"/>
          </a:xfrm>
          <a:prstGeom prst="rect">
            <a:avLst/>
          </a:prstGeom>
          <a:ln w="38100">
            <a:solidFill>
              <a:schemeClr val="tx1"/>
            </a:solidFill>
          </a:ln>
        </p:spPr>
      </p:pic>
      <p:sp>
        <p:nvSpPr>
          <p:cNvPr id="17" name="TextBox 16">
            <a:extLst>
              <a:ext uri="{FF2B5EF4-FFF2-40B4-BE49-F238E27FC236}">
                <a16:creationId xmlns:a16="http://schemas.microsoft.com/office/drawing/2014/main" id="{ABDC7865-926F-4050-A55F-F46063920F69}"/>
              </a:ext>
            </a:extLst>
          </p:cNvPr>
          <p:cNvSpPr txBox="1"/>
          <p:nvPr/>
        </p:nvSpPr>
        <p:spPr>
          <a:xfrm>
            <a:off x="257908" y="2080207"/>
            <a:ext cx="246350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Density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and use mix</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Density increase in low-density neighborhoods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Complexity of parcel change</a:t>
            </a:r>
          </a:p>
          <a:p>
            <a:pPr marL="285750" indent="-285750">
              <a:buFont typeface="Arial" panose="020B0604020202020204" pitchFamily="34" charset="0"/>
              <a:buChar char="•"/>
            </a:pPr>
            <a:endParaRPr lang="LID4096"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75769435-A2C1-415E-EBD9-9C2DA4378FD4}"/>
              </a:ext>
            </a:extLst>
          </p:cNvPr>
          <p:cNvGrpSpPr/>
          <p:nvPr/>
        </p:nvGrpSpPr>
        <p:grpSpPr>
          <a:xfrm>
            <a:off x="622001" y="4486519"/>
            <a:ext cx="888999" cy="474133"/>
            <a:chOff x="5588000" y="6350000"/>
            <a:chExt cx="888999" cy="474133"/>
          </a:xfrm>
        </p:grpSpPr>
        <p:sp>
          <p:nvSpPr>
            <p:cNvPr id="20" name="Rectangle 19">
              <a:extLst>
                <a:ext uri="{FF2B5EF4-FFF2-40B4-BE49-F238E27FC236}">
                  <a16:creationId xmlns:a16="http://schemas.microsoft.com/office/drawing/2014/main" id="{0B732A24-6F1A-F6EA-A868-9021EEAF8C0F}"/>
                </a:ext>
              </a:extLst>
            </p:cNvPr>
            <p:cNvSpPr/>
            <p:nvPr/>
          </p:nvSpPr>
          <p:spPr>
            <a:xfrm>
              <a:off x="5588000" y="6350000"/>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1" name="Straight Arrow Connector 20">
              <a:extLst>
                <a:ext uri="{FF2B5EF4-FFF2-40B4-BE49-F238E27FC236}">
                  <a16:creationId xmlns:a16="http://schemas.microsoft.com/office/drawing/2014/main" id="{95B0346C-48C6-6272-612C-E1F46AE5A401}"/>
                </a:ext>
              </a:extLst>
            </p:cNvPr>
            <p:cNvCxnSpPr/>
            <p:nvPr/>
          </p:nvCxnSpPr>
          <p:spPr>
            <a:xfrm>
              <a:off x="5949244" y="6587066"/>
              <a:ext cx="166511" cy="0"/>
            </a:xfrm>
            <a:prstGeom prst="straightConnector1">
              <a:avLst/>
            </a:prstGeom>
            <a:ln w="12700">
              <a:solidFill>
                <a:srgbClr val="00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5E96104-3978-791A-EEAD-EF823D14162A}"/>
                </a:ext>
              </a:extLst>
            </p:cNvPr>
            <p:cNvSpPr/>
            <p:nvPr/>
          </p:nvSpPr>
          <p:spPr>
            <a:xfrm>
              <a:off x="6115755" y="6350000"/>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5" name="Group 24">
            <a:extLst>
              <a:ext uri="{FF2B5EF4-FFF2-40B4-BE49-F238E27FC236}">
                <a16:creationId xmlns:a16="http://schemas.microsoft.com/office/drawing/2014/main" id="{3627AE4F-2A11-971E-217C-24F89EE6D38D}"/>
              </a:ext>
            </a:extLst>
          </p:cNvPr>
          <p:cNvGrpSpPr/>
          <p:nvPr/>
        </p:nvGrpSpPr>
        <p:grpSpPr>
          <a:xfrm>
            <a:off x="1714858" y="4486520"/>
            <a:ext cx="888999" cy="474133"/>
            <a:chOff x="6643510" y="6349999"/>
            <a:chExt cx="888999" cy="474133"/>
          </a:xfrm>
        </p:grpSpPr>
        <p:sp>
          <p:nvSpPr>
            <p:cNvPr id="26" name="Rectangle 25">
              <a:extLst>
                <a:ext uri="{FF2B5EF4-FFF2-40B4-BE49-F238E27FC236}">
                  <a16:creationId xmlns:a16="http://schemas.microsoft.com/office/drawing/2014/main" id="{D1533EB3-275C-DFED-495C-0C75DE836C80}"/>
                </a:ext>
              </a:extLst>
            </p:cNvPr>
            <p:cNvSpPr/>
            <p:nvPr/>
          </p:nvSpPr>
          <p:spPr>
            <a:xfrm>
              <a:off x="6643510" y="6349999"/>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8" name="Straight Arrow Connector 27">
              <a:extLst>
                <a:ext uri="{FF2B5EF4-FFF2-40B4-BE49-F238E27FC236}">
                  <a16:creationId xmlns:a16="http://schemas.microsoft.com/office/drawing/2014/main" id="{A2CE5FC1-A40A-AA27-4E1D-082875990B02}"/>
                </a:ext>
              </a:extLst>
            </p:cNvPr>
            <p:cNvCxnSpPr/>
            <p:nvPr/>
          </p:nvCxnSpPr>
          <p:spPr>
            <a:xfrm>
              <a:off x="7004754" y="6587065"/>
              <a:ext cx="166511" cy="0"/>
            </a:xfrm>
            <a:prstGeom prst="straightConnector1">
              <a:avLst/>
            </a:prstGeom>
            <a:ln w="12700">
              <a:solidFill>
                <a:srgbClr val="00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799669E-79E5-1399-D474-82D8762DAB6B}"/>
                </a:ext>
              </a:extLst>
            </p:cNvPr>
            <p:cNvSpPr/>
            <p:nvPr/>
          </p:nvSpPr>
          <p:spPr>
            <a:xfrm>
              <a:off x="7171265" y="6349999"/>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0" name="Straight Connector 29">
              <a:extLst>
                <a:ext uri="{FF2B5EF4-FFF2-40B4-BE49-F238E27FC236}">
                  <a16:creationId xmlns:a16="http://schemas.microsoft.com/office/drawing/2014/main" id="{F1540217-C0B2-DA5A-6244-9A47FAEFFF1C}"/>
                </a:ext>
              </a:extLst>
            </p:cNvPr>
            <p:cNvCxnSpPr>
              <a:stCxn id="26" idx="1"/>
              <a:endCxn id="26" idx="3"/>
            </p:cNvCxnSpPr>
            <p:nvPr/>
          </p:nvCxnSpPr>
          <p:spPr>
            <a:xfrm>
              <a:off x="6643510" y="6587066"/>
              <a:ext cx="361244" cy="0"/>
            </a:xfrm>
            <a:prstGeom prst="line">
              <a:avLst/>
            </a:prstGeom>
            <a:ln w="12700">
              <a:solidFill>
                <a:srgbClr val="005A6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3021F6B2-63B9-CCA6-CC2F-7D105D53B2F3}"/>
              </a:ext>
            </a:extLst>
          </p:cNvPr>
          <p:cNvGrpSpPr/>
          <p:nvPr/>
        </p:nvGrpSpPr>
        <p:grpSpPr>
          <a:xfrm>
            <a:off x="622001" y="5319638"/>
            <a:ext cx="888999" cy="474133"/>
            <a:chOff x="7701840" y="6349999"/>
            <a:chExt cx="888999" cy="474133"/>
          </a:xfrm>
        </p:grpSpPr>
        <p:sp>
          <p:nvSpPr>
            <p:cNvPr id="34" name="Rectangle 33">
              <a:extLst>
                <a:ext uri="{FF2B5EF4-FFF2-40B4-BE49-F238E27FC236}">
                  <a16:creationId xmlns:a16="http://schemas.microsoft.com/office/drawing/2014/main" id="{817EAD74-0682-5FBF-704E-D2D38223FD7F}"/>
                </a:ext>
              </a:extLst>
            </p:cNvPr>
            <p:cNvSpPr/>
            <p:nvPr/>
          </p:nvSpPr>
          <p:spPr>
            <a:xfrm>
              <a:off x="7701840" y="6349999"/>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5" name="Straight Arrow Connector 34">
              <a:extLst>
                <a:ext uri="{FF2B5EF4-FFF2-40B4-BE49-F238E27FC236}">
                  <a16:creationId xmlns:a16="http://schemas.microsoft.com/office/drawing/2014/main" id="{8FD3A79D-4FB2-5742-E5B4-5115A6E102DE}"/>
                </a:ext>
              </a:extLst>
            </p:cNvPr>
            <p:cNvCxnSpPr/>
            <p:nvPr/>
          </p:nvCxnSpPr>
          <p:spPr>
            <a:xfrm>
              <a:off x="8063084" y="6587065"/>
              <a:ext cx="166511" cy="0"/>
            </a:xfrm>
            <a:prstGeom prst="straightConnector1">
              <a:avLst/>
            </a:prstGeom>
            <a:ln w="12700">
              <a:solidFill>
                <a:srgbClr val="00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D8C70FD-448F-75DD-A721-BE98C841EEB7}"/>
                </a:ext>
              </a:extLst>
            </p:cNvPr>
            <p:cNvSpPr/>
            <p:nvPr/>
          </p:nvSpPr>
          <p:spPr>
            <a:xfrm>
              <a:off x="8229595" y="6349999"/>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7" name="Straight Connector 36">
              <a:extLst>
                <a:ext uri="{FF2B5EF4-FFF2-40B4-BE49-F238E27FC236}">
                  <a16:creationId xmlns:a16="http://schemas.microsoft.com/office/drawing/2014/main" id="{6C6C6839-EEE0-0C9B-AE51-8B0FAE66BF3E}"/>
                </a:ext>
              </a:extLst>
            </p:cNvPr>
            <p:cNvCxnSpPr>
              <a:cxnSpLocks/>
            </p:cNvCxnSpPr>
            <p:nvPr/>
          </p:nvCxnSpPr>
          <p:spPr>
            <a:xfrm>
              <a:off x="8229595" y="6587066"/>
              <a:ext cx="361244" cy="0"/>
            </a:xfrm>
            <a:prstGeom prst="line">
              <a:avLst/>
            </a:prstGeom>
            <a:ln w="12700">
              <a:solidFill>
                <a:srgbClr val="005A64"/>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21428AC-ADD1-B969-DB76-105E55FC115F}"/>
              </a:ext>
            </a:extLst>
          </p:cNvPr>
          <p:cNvGrpSpPr/>
          <p:nvPr/>
        </p:nvGrpSpPr>
        <p:grpSpPr>
          <a:xfrm>
            <a:off x="1714858" y="5319637"/>
            <a:ext cx="888999" cy="474133"/>
            <a:chOff x="8757350" y="6349998"/>
            <a:chExt cx="888999" cy="474133"/>
          </a:xfrm>
        </p:grpSpPr>
        <p:sp>
          <p:nvSpPr>
            <p:cNvPr id="39" name="Rectangle 38">
              <a:extLst>
                <a:ext uri="{FF2B5EF4-FFF2-40B4-BE49-F238E27FC236}">
                  <a16:creationId xmlns:a16="http://schemas.microsoft.com/office/drawing/2014/main" id="{D620E7C7-BC38-9D6A-62C5-C9346D8A8A78}"/>
                </a:ext>
              </a:extLst>
            </p:cNvPr>
            <p:cNvSpPr/>
            <p:nvPr/>
          </p:nvSpPr>
          <p:spPr>
            <a:xfrm>
              <a:off x="8757350" y="6349998"/>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Arrow Connector 39">
              <a:extLst>
                <a:ext uri="{FF2B5EF4-FFF2-40B4-BE49-F238E27FC236}">
                  <a16:creationId xmlns:a16="http://schemas.microsoft.com/office/drawing/2014/main" id="{3C7237A5-2B69-6FCE-B48E-0B954036CF27}"/>
                </a:ext>
              </a:extLst>
            </p:cNvPr>
            <p:cNvCxnSpPr/>
            <p:nvPr/>
          </p:nvCxnSpPr>
          <p:spPr>
            <a:xfrm>
              <a:off x="9118594" y="6587064"/>
              <a:ext cx="166511" cy="0"/>
            </a:xfrm>
            <a:prstGeom prst="straightConnector1">
              <a:avLst/>
            </a:prstGeom>
            <a:ln w="12700">
              <a:solidFill>
                <a:srgbClr val="00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8D510E2-2026-E0FD-30AB-BEBC6DE979F6}"/>
                </a:ext>
              </a:extLst>
            </p:cNvPr>
            <p:cNvSpPr/>
            <p:nvPr/>
          </p:nvSpPr>
          <p:spPr>
            <a:xfrm>
              <a:off x="9285105" y="6349998"/>
              <a:ext cx="361244" cy="474133"/>
            </a:xfrm>
            <a:prstGeom prst="rect">
              <a:avLst/>
            </a:prstGeom>
            <a:solidFill>
              <a:schemeClr val="bg2"/>
            </a:solidFill>
            <a:ln>
              <a:solidFill>
                <a:srgbClr val="005A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2" name="Straight Connector 41">
              <a:extLst>
                <a:ext uri="{FF2B5EF4-FFF2-40B4-BE49-F238E27FC236}">
                  <a16:creationId xmlns:a16="http://schemas.microsoft.com/office/drawing/2014/main" id="{D9101AC3-576B-16E2-9A28-FA2152B8C497}"/>
                </a:ext>
              </a:extLst>
            </p:cNvPr>
            <p:cNvCxnSpPr>
              <a:cxnSpLocks/>
            </p:cNvCxnSpPr>
            <p:nvPr/>
          </p:nvCxnSpPr>
          <p:spPr>
            <a:xfrm>
              <a:off x="9285105" y="6587065"/>
              <a:ext cx="361244" cy="0"/>
            </a:xfrm>
            <a:prstGeom prst="line">
              <a:avLst/>
            </a:prstGeom>
            <a:ln w="12700">
              <a:solidFill>
                <a:srgbClr val="005A6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DDD5AB-C208-9EDB-BF58-C992DFBE28E5}"/>
                </a:ext>
              </a:extLst>
            </p:cNvPr>
            <p:cNvCxnSpPr>
              <a:cxnSpLocks/>
              <a:stCxn id="39" idx="0"/>
              <a:endCxn id="39" idx="2"/>
            </p:cNvCxnSpPr>
            <p:nvPr/>
          </p:nvCxnSpPr>
          <p:spPr>
            <a:xfrm>
              <a:off x="8937972" y="6349998"/>
              <a:ext cx="0" cy="474133"/>
            </a:xfrm>
            <a:prstGeom prst="line">
              <a:avLst/>
            </a:prstGeom>
            <a:ln w="12700">
              <a:solidFill>
                <a:srgbClr val="005A64"/>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5AC0C599-0853-316E-F659-285D955F3432}"/>
              </a:ext>
            </a:extLst>
          </p:cNvPr>
          <p:cNvSpPr>
            <a:spLocks noGrp="1"/>
          </p:cNvSpPr>
          <p:nvPr>
            <p:ph type="sldNum" sz="quarter" idx="12"/>
          </p:nvPr>
        </p:nvSpPr>
        <p:spPr>
          <a:xfrm>
            <a:off x="8610600" y="6356350"/>
            <a:ext cx="2743200" cy="365125"/>
          </a:xfrm>
        </p:spPr>
        <p:txBody>
          <a:bodyPr/>
          <a:lstStyle/>
          <a:p>
            <a:fld id="{15B16EBD-3598-49B9-ABCC-B2A7C9BD7E8A}" type="slidenum">
              <a:rPr lang="LID4096" smtClean="0"/>
              <a:t>15</a:t>
            </a:fld>
            <a:endParaRPr lang="LID4096"/>
          </a:p>
        </p:txBody>
      </p:sp>
      <p:sp>
        <p:nvSpPr>
          <p:cNvPr id="11" name="TextBox 10">
            <a:extLst>
              <a:ext uri="{FF2B5EF4-FFF2-40B4-BE49-F238E27FC236}">
                <a16:creationId xmlns:a16="http://schemas.microsoft.com/office/drawing/2014/main" id="{1A5E0EE4-EA70-BB56-9CEA-7BA81777A8E6}"/>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C00CF8AF-9908-5FB6-A03B-385EAF26BE3D}"/>
              </a:ext>
            </a:extLst>
          </p:cNvPr>
          <p:cNvSpPr/>
          <p:nvPr/>
        </p:nvSpPr>
        <p:spPr>
          <a:xfrm rot="16976484">
            <a:off x="5322116" y="2583900"/>
            <a:ext cx="402656" cy="439838"/>
          </a:xfrm>
          <a:custGeom>
            <a:avLst/>
            <a:gdLst>
              <a:gd name="connsiteX0" fmla="*/ 20982 w 414521"/>
              <a:gd name="connsiteY0" fmla="*/ 0 h 470770"/>
              <a:gd name="connsiteX1" fmla="*/ 44132 w 414521"/>
              <a:gd name="connsiteY1" fmla="*/ 439838 h 470770"/>
              <a:gd name="connsiteX2" fmla="*/ 414521 w 414521"/>
              <a:gd name="connsiteY2" fmla="*/ 439838 h 470770"/>
              <a:gd name="connsiteX0" fmla="*/ 9117 w 402656"/>
              <a:gd name="connsiteY0" fmla="*/ 0 h 439838"/>
              <a:gd name="connsiteX1" fmla="*/ 67827 w 402656"/>
              <a:gd name="connsiteY1" fmla="*/ 343318 h 439838"/>
              <a:gd name="connsiteX2" fmla="*/ 402656 w 402656"/>
              <a:gd name="connsiteY2" fmla="*/ 439838 h 439838"/>
            </a:gdLst>
            <a:ahLst/>
            <a:cxnLst>
              <a:cxn ang="0">
                <a:pos x="connsiteX0" y="connsiteY0"/>
              </a:cxn>
              <a:cxn ang="0">
                <a:pos x="connsiteX1" y="connsiteY1"/>
              </a:cxn>
              <a:cxn ang="0">
                <a:pos x="connsiteX2" y="connsiteY2"/>
              </a:cxn>
            </a:cxnLst>
            <a:rect l="l" t="t" r="r" b="b"/>
            <a:pathLst>
              <a:path w="402656" h="439838">
                <a:moveTo>
                  <a:pt x="9117" y="0"/>
                </a:moveTo>
                <a:cubicBezTo>
                  <a:pt x="-12103" y="183266"/>
                  <a:pt x="2237" y="270012"/>
                  <a:pt x="67827" y="343318"/>
                </a:cubicBezTo>
                <a:cubicBezTo>
                  <a:pt x="133417" y="416624"/>
                  <a:pt x="344783" y="432122"/>
                  <a:pt x="402656" y="439838"/>
                </a:cubicBezTo>
              </a:path>
            </a:pathLst>
          </a:custGeom>
          <a:noFill/>
          <a:ln w="28575">
            <a:solidFill>
              <a:srgbClr val="FFFF00"/>
            </a:solidFill>
            <a:headEnd type="arrow"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E01AD5F1-9BED-1F54-FFFF-B8C2C3A66A2C}"/>
              </a:ext>
            </a:extLst>
          </p:cNvPr>
          <p:cNvSpPr txBox="1"/>
          <p:nvPr/>
        </p:nvSpPr>
        <p:spPr>
          <a:xfrm>
            <a:off x="5523445" y="2340073"/>
            <a:ext cx="3157209" cy="369332"/>
          </a:xfrm>
          <a:prstGeom prst="rect">
            <a:avLst/>
          </a:prstGeom>
          <a:noFill/>
        </p:spPr>
        <p:txBody>
          <a:bodyPr wrap="square" rtlCol="0">
            <a:spAutoFit/>
          </a:bodyPr>
          <a:lstStyle/>
          <a:p>
            <a:r>
              <a:rPr lang="da-DK" b="1" dirty="0">
                <a:highlight>
                  <a:srgbClr val="FFFF00"/>
                </a:highlight>
              </a:rPr>
              <a:t>Planned Unit Development </a:t>
            </a:r>
            <a:endParaRPr lang="LID4096" b="1" dirty="0">
              <a:highlight>
                <a:srgbClr val="FFFF00"/>
              </a:highlight>
            </a:endParaRPr>
          </a:p>
        </p:txBody>
      </p:sp>
      <p:sp>
        <p:nvSpPr>
          <p:cNvPr id="12" name="TextBox 11">
            <a:extLst>
              <a:ext uri="{FF2B5EF4-FFF2-40B4-BE49-F238E27FC236}">
                <a16:creationId xmlns:a16="http://schemas.microsoft.com/office/drawing/2014/main" id="{2902F27D-3AD8-4724-ABA4-076D0ED8DC00}"/>
              </a:ext>
            </a:extLst>
          </p:cNvPr>
          <p:cNvSpPr txBox="1"/>
          <p:nvPr/>
        </p:nvSpPr>
        <p:spPr>
          <a:xfrm>
            <a:off x="5037532" y="5424438"/>
            <a:ext cx="3157209" cy="369332"/>
          </a:xfrm>
          <a:prstGeom prst="rect">
            <a:avLst/>
          </a:prstGeom>
          <a:noFill/>
        </p:spPr>
        <p:txBody>
          <a:bodyPr wrap="square" rtlCol="0">
            <a:spAutoFit/>
          </a:bodyPr>
          <a:lstStyle/>
          <a:p>
            <a:r>
              <a:rPr lang="da-DK" b="1" dirty="0">
                <a:highlight>
                  <a:srgbClr val="00FFFF"/>
                </a:highlight>
              </a:rPr>
              <a:t>Densification projects</a:t>
            </a:r>
            <a:endParaRPr lang="LID4096" b="1" dirty="0">
              <a:highlight>
                <a:srgbClr val="00FFFF"/>
              </a:highlight>
            </a:endParaRPr>
          </a:p>
        </p:txBody>
      </p:sp>
      <p:sp>
        <p:nvSpPr>
          <p:cNvPr id="14" name="TextBox 13">
            <a:extLst>
              <a:ext uri="{FF2B5EF4-FFF2-40B4-BE49-F238E27FC236}">
                <a16:creationId xmlns:a16="http://schemas.microsoft.com/office/drawing/2014/main" id="{572DA298-4903-0B0A-4CB2-9198D6828FE3}"/>
              </a:ext>
            </a:extLst>
          </p:cNvPr>
          <p:cNvSpPr txBox="1"/>
          <p:nvPr/>
        </p:nvSpPr>
        <p:spPr>
          <a:xfrm>
            <a:off x="3234594" y="2033805"/>
            <a:ext cx="3157209" cy="369332"/>
          </a:xfrm>
          <a:prstGeom prst="rect">
            <a:avLst/>
          </a:prstGeom>
          <a:noFill/>
        </p:spPr>
        <p:txBody>
          <a:bodyPr wrap="square" rtlCol="0">
            <a:spAutoFit/>
          </a:bodyPr>
          <a:lstStyle/>
          <a:p>
            <a:r>
              <a:rPr lang="da-DK" b="1" dirty="0">
                <a:solidFill>
                  <a:schemeClr val="bg1"/>
                </a:solidFill>
                <a:highlight>
                  <a:srgbClr val="0000FF"/>
                </a:highlight>
              </a:rPr>
              <a:t>Densification projects</a:t>
            </a:r>
            <a:endParaRPr lang="LID4096" b="1" dirty="0">
              <a:solidFill>
                <a:schemeClr val="bg1"/>
              </a:solidFill>
              <a:highlight>
                <a:srgbClr val="0000FF"/>
              </a:highlight>
            </a:endParaRPr>
          </a:p>
        </p:txBody>
      </p:sp>
      <p:pic>
        <p:nvPicPr>
          <p:cNvPr id="13" name="Neighborhood" descr="A map of a city&#10;&#10;Description automatically generated">
            <a:extLst>
              <a:ext uri="{FF2B5EF4-FFF2-40B4-BE49-F238E27FC236}">
                <a16:creationId xmlns:a16="http://schemas.microsoft.com/office/drawing/2014/main" id="{3769BB0F-F0E6-B33E-0B29-96EDDD211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1494" y="433082"/>
            <a:ext cx="5967050" cy="5967050"/>
          </a:xfrm>
          <a:prstGeom prst="rect">
            <a:avLst/>
          </a:prstGeom>
          <a:ln w="38100">
            <a:solidFill>
              <a:schemeClr val="tx1"/>
            </a:solidFill>
          </a:ln>
        </p:spPr>
      </p:pic>
      <p:pic>
        <p:nvPicPr>
          <p:cNvPr id="16" name="Parcels" descr="A map of a city&#10;&#10;Description automatically generated">
            <a:extLst>
              <a:ext uri="{FF2B5EF4-FFF2-40B4-BE49-F238E27FC236}">
                <a16:creationId xmlns:a16="http://schemas.microsoft.com/office/drawing/2014/main" id="{B5C0EBFD-6B6D-9D78-C599-8E7F39560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494" y="433082"/>
            <a:ext cx="5967050" cy="5967050"/>
          </a:xfrm>
          <a:prstGeom prst="rect">
            <a:avLst/>
          </a:prstGeom>
          <a:ln w="38100">
            <a:solidFill>
              <a:schemeClr val="tx1"/>
            </a:solidFill>
          </a:ln>
        </p:spPr>
      </p:pic>
    </p:spTree>
    <p:extLst>
      <p:ext uri="{BB962C8B-B14F-4D97-AF65-F5344CB8AC3E}">
        <p14:creationId xmlns:p14="http://schemas.microsoft.com/office/powerpoint/2010/main" val="22124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fade">
                                      <p:cBhvr>
                                        <p:cTn id="20" dur="500"/>
                                        <p:tgtEl>
                                          <p:spTgt spid="1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500"/>
                                        <p:tgtEl>
                                          <p:spTgt spid="17">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AFBD-2248-0F24-5AA6-C6031F18174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97F3AC-BA70-9C37-F7B4-1211E4E31CB8}"/>
              </a:ext>
            </a:extLst>
          </p:cNvPr>
          <p:cNvSpPr>
            <a:spLocks noGrp="1"/>
          </p:cNvSpPr>
          <p:nvPr>
            <p:ph type="sldNum" sz="quarter" idx="12"/>
          </p:nvPr>
        </p:nvSpPr>
        <p:spPr/>
        <p:txBody>
          <a:bodyPr/>
          <a:lstStyle/>
          <a:p>
            <a:fld id="{15B16EBD-3598-49B9-ABCC-B2A7C9BD7E8A}" type="slidenum">
              <a:rPr lang="LID4096" smtClean="0"/>
              <a:t>16</a:t>
            </a:fld>
            <a:endParaRPr lang="LID4096"/>
          </a:p>
        </p:txBody>
      </p:sp>
      <p:sp>
        <p:nvSpPr>
          <p:cNvPr id="4" name="TextBox 3">
            <a:extLst>
              <a:ext uri="{FF2B5EF4-FFF2-40B4-BE49-F238E27FC236}">
                <a16:creationId xmlns:a16="http://schemas.microsoft.com/office/drawing/2014/main" id="{D4A025E4-ECBA-3BFC-C64B-C35078215FC6}"/>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Conclusion</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4F1E2BC7-83AA-0C4D-7FD8-5BD3D4A6D85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8887"/>
          <a:stretch/>
        </p:blipFill>
        <p:spPr>
          <a:xfrm>
            <a:off x="1843421" y="3754182"/>
            <a:ext cx="2534401" cy="923330"/>
          </a:xfrm>
          <a:prstGeom prst="rect">
            <a:avLst/>
          </a:prstGeom>
        </p:spPr>
      </p:pic>
      <p:pic>
        <p:nvPicPr>
          <p:cNvPr id="7" name="Graphic 6">
            <a:extLst>
              <a:ext uri="{FF2B5EF4-FFF2-40B4-BE49-F238E27FC236}">
                <a16:creationId xmlns:a16="http://schemas.microsoft.com/office/drawing/2014/main" id="{10F37768-B893-954E-2FD1-8F57D4A1511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884" r="33692"/>
          <a:stretch/>
        </p:blipFill>
        <p:spPr>
          <a:xfrm>
            <a:off x="7437313" y="3754182"/>
            <a:ext cx="2641192" cy="923330"/>
          </a:xfrm>
          <a:prstGeom prst="rect">
            <a:avLst/>
          </a:prstGeom>
        </p:spPr>
      </p:pic>
      <p:pic>
        <p:nvPicPr>
          <p:cNvPr id="8" name="Graphic 7">
            <a:extLst>
              <a:ext uri="{FF2B5EF4-FFF2-40B4-BE49-F238E27FC236}">
                <a16:creationId xmlns:a16="http://schemas.microsoft.com/office/drawing/2014/main" id="{2D8CDDF7-5F0C-653A-D81C-599D7805B09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8714"/>
          <a:stretch/>
        </p:blipFill>
        <p:spPr>
          <a:xfrm>
            <a:off x="4629955" y="3754182"/>
            <a:ext cx="2548515" cy="923330"/>
          </a:xfrm>
          <a:prstGeom prst="rect">
            <a:avLst/>
          </a:prstGeom>
        </p:spPr>
      </p:pic>
      <p:sp>
        <p:nvSpPr>
          <p:cNvPr id="14" name="TextBox 13">
            <a:extLst>
              <a:ext uri="{FF2B5EF4-FFF2-40B4-BE49-F238E27FC236}">
                <a16:creationId xmlns:a16="http://schemas.microsoft.com/office/drawing/2014/main" id="{70E510E5-4B5D-7905-2867-203F0AC15835}"/>
              </a:ext>
            </a:extLst>
          </p:cNvPr>
          <p:cNvSpPr txBox="1"/>
          <p:nvPr/>
        </p:nvSpPr>
        <p:spPr>
          <a:xfrm>
            <a:off x="3048000" y="4857317"/>
            <a:ext cx="6096000" cy="646331"/>
          </a:xfrm>
          <a:prstGeom prst="rect">
            <a:avLst/>
          </a:prstGeom>
          <a:noFill/>
        </p:spPr>
        <p:txBody>
          <a:bodyPr wrap="square">
            <a:spAutoFit/>
          </a:bodyPr>
          <a:lstStyle/>
          <a:p>
            <a:pPr algn="ctr"/>
            <a:r>
              <a:rPr lang="en-US" b="1" dirty="0">
                <a:solidFill>
                  <a:schemeClr val="bg1"/>
                </a:solidFill>
                <a:latin typeface="Arial" panose="020B0604020202020204" pitchFamily="34" charset="0"/>
                <a:cs typeface="Arial" panose="020B0604020202020204" pitchFamily="34" charset="0"/>
              </a:rPr>
              <a:t>How does the comparison of densification patterns contribute to tracing land policy effects?</a:t>
            </a:r>
          </a:p>
        </p:txBody>
      </p:sp>
      <p:sp>
        <p:nvSpPr>
          <p:cNvPr id="15" name="TextBox 14">
            <a:extLst>
              <a:ext uri="{FF2B5EF4-FFF2-40B4-BE49-F238E27FC236}">
                <a16:creationId xmlns:a16="http://schemas.microsoft.com/office/drawing/2014/main" id="{C6A4FAC2-4570-1515-111D-F8578D79D8E0}"/>
              </a:ext>
            </a:extLst>
          </p:cNvPr>
          <p:cNvSpPr txBox="1"/>
          <p:nvPr/>
        </p:nvSpPr>
        <p:spPr>
          <a:xfrm>
            <a:off x="2491828" y="732168"/>
            <a:ext cx="3771987" cy="92333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Quantifying the degree to which undesirable or difficult densification processes occur</a:t>
            </a:r>
          </a:p>
        </p:txBody>
      </p:sp>
      <p:sp>
        <p:nvSpPr>
          <p:cNvPr id="17" name="TextBox 16">
            <a:extLst>
              <a:ext uri="{FF2B5EF4-FFF2-40B4-BE49-F238E27FC236}">
                <a16:creationId xmlns:a16="http://schemas.microsoft.com/office/drawing/2014/main" id="{831A217C-C265-96F8-F218-E74A95B795FC}"/>
              </a:ext>
            </a:extLst>
          </p:cNvPr>
          <p:cNvSpPr txBox="1"/>
          <p:nvPr/>
        </p:nvSpPr>
        <p:spPr>
          <a:xfrm>
            <a:off x="2162958" y="1780334"/>
            <a:ext cx="4933993" cy="147732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Non-conforming development (housing type, residents, density)</a:t>
            </a:r>
          </a:p>
          <a:p>
            <a:pPr marL="285750" indent="-28575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Compare to market expectation</a:t>
            </a:r>
          </a:p>
          <a:p>
            <a:pPr marL="285750" indent="-28575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Complex changes (land use, ownership, parcel structure) </a:t>
            </a:r>
          </a:p>
        </p:txBody>
      </p:sp>
      <p:sp>
        <p:nvSpPr>
          <p:cNvPr id="22" name="TextBox 21">
            <a:extLst>
              <a:ext uri="{FF2B5EF4-FFF2-40B4-BE49-F238E27FC236}">
                <a16:creationId xmlns:a16="http://schemas.microsoft.com/office/drawing/2014/main" id="{E2574E2E-7E96-E696-2763-7162B7EE189F}"/>
              </a:ext>
            </a:extLst>
          </p:cNvPr>
          <p:cNvSpPr txBox="1"/>
          <p:nvPr/>
        </p:nvSpPr>
        <p:spPr>
          <a:xfrm>
            <a:off x="7171543" y="727273"/>
            <a:ext cx="3087715" cy="92333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Acknowledging municipalities’ strategic action</a:t>
            </a:r>
          </a:p>
        </p:txBody>
      </p:sp>
      <p:sp>
        <p:nvSpPr>
          <p:cNvPr id="23" name="TextBox 22">
            <a:extLst>
              <a:ext uri="{FF2B5EF4-FFF2-40B4-BE49-F238E27FC236}">
                <a16:creationId xmlns:a16="http://schemas.microsoft.com/office/drawing/2014/main" id="{DDA32DB6-A4B7-1977-2D1E-91CD7B523573}"/>
              </a:ext>
            </a:extLst>
          </p:cNvPr>
          <p:cNvSpPr txBox="1"/>
          <p:nvPr/>
        </p:nvSpPr>
        <p:spPr>
          <a:xfrm>
            <a:off x="7149121" y="1875171"/>
            <a:ext cx="3087715" cy="92333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Use regional analyses to find surprising cases for qualitative study</a:t>
            </a:r>
          </a:p>
        </p:txBody>
      </p:sp>
    </p:spTree>
    <p:extLst>
      <p:ext uri="{BB962C8B-B14F-4D97-AF65-F5344CB8AC3E}">
        <p14:creationId xmlns:p14="http://schemas.microsoft.com/office/powerpoint/2010/main" val="29486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AFBD-2248-0F24-5AA6-C6031F18174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F9D9171-59EF-C45C-BFE3-74769EF3D2A4}"/>
              </a:ext>
            </a:extLst>
          </p:cNvPr>
          <p:cNvSpPr txBox="1"/>
          <p:nvPr/>
        </p:nvSpPr>
        <p:spPr>
          <a:xfrm>
            <a:off x="724661" y="867172"/>
            <a:ext cx="11245665" cy="5586658"/>
          </a:xfrm>
          <a:prstGeom prst="rect">
            <a:avLst/>
          </a:prstGeom>
          <a:noFill/>
        </p:spPr>
        <p:txBody>
          <a:bodyPr wrap="square">
            <a:spAutoFit/>
          </a:bodyPr>
          <a:lstStyle/>
          <a:p>
            <a:pPr marL="0" marR="0">
              <a:lnSpc>
                <a:spcPct val="115000"/>
              </a:lnSpc>
              <a:spcBef>
                <a:spcPts val="0"/>
              </a:spcBef>
              <a:spcAft>
                <a:spcPts val="1200"/>
              </a:spcAft>
            </a:pPr>
            <a:r>
              <a:rPr lang="en-US" sz="2000" b="1" cap="all" spc="100" dirty="0">
                <a:solidFill>
                  <a:schemeClr val="bg1"/>
                </a:solidFill>
                <a:effectLst/>
                <a:latin typeface="Arial" panose="020B0604020202020204" pitchFamily="34" charset="0"/>
                <a:ea typeface="Times New Roman" panose="02020603050405020304" pitchFamily="18" charset="0"/>
              </a:rPr>
              <a:t>Capturing land policy effects </a:t>
            </a:r>
            <a:br>
              <a:rPr lang="en-US" sz="2000" b="1" cap="all" spc="100" dirty="0">
                <a:solidFill>
                  <a:schemeClr val="bg1"/>
                </a:solidFill>
                <a:effectLst/>
                <a:latin typeface="Arial" panose="020B0604020202020204" pitchFamily="34" charset="0"/>
                <a:ea typeface="Times New Roman" panose="02020603050405020304" pitchFamily="18" charset="0"/>
              </a:rPr>
            </a:br>
            <a:r>
              <a:rPr lang="en-US" sz="2000" b="1" cap="all" spc="100" dirty="0">
                <a:solidFill>
                  <a:schemeClr val="bg1"/>
                </a:solidFill>
                <a:effectLst/>
                <a:latin typeface="Arial" panose="020B0604020202020204" pitchFamily="34" charset="0"/>
                <a:ea typeface="Times New Roman" panose="02020603050405020304" pitchFamily="18" charset="0"/>
              </a:rPr>
              <a:t>with spatial analysis</a:t>
            </a:r>
          </a:p>
          <a:p>
            <a:pPr marL="0" marR="0">
              <a:lnSpc>
                <a:spcPct val="115000"/>
              </a:lnSpc>
              <a:spcBef>
                <a:spcPts val="0"/>
              </a:spcBef>
              <a:spcAft>
                <a:spcPts val="1200"/>
              </a:spcAft>
            </a:pPr>
            <a: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t>a Comparison of densification patterns </a:t>
            </a:r>
            <a:b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br>
            <a:r>
              <a:rPr lang="en-US" sz="1800" cap="all" spc="100" dirty="0">
                <a:solidFill>
                  <a:schemeClr val="bg1">
                    <a:lumMod val="85000"/>
                  </a:schemeClr>
                </a:solidFill>
                <a:effectLst/>
                <a:latin typeface="Arial" panose="020B0604020202020204" pitchFamily="34" charset="0"/>
                <a:ea typeface="Times New Roman" panose="02020603050405020304" pitchFamily="18" charset="0"/>
                <a:cs typeface="Times New Roman" panose="02020603050405020304" pitchFamily="18" charset="0"/>
              </a:rPr>
              <a:t>in Utrecht and Bern</a:t>
            </a:r>
            <a:endParaRPr lang="en-US" sz="1800" cap="all" spc="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200"/>
              </a:spcAft>
            </a:pPr>
            <a:endParaRPr lang="en-US" cap="all" spc="10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marL="304800" indent="-304800">
              <a:lnSpc>
                <a:spcPct val="107000"/>
              </a:lnSpc>
              <a:spcAft>
                <a:spcPts val="800"/>
              </a:spcAft>
            </a:pP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Götze, V., &amp; Jehling, M. (2022). Comparing types and patterns</a:t>
            </a:r>
            <a:r>
              <a:rPr lang="en-GB" sz="1800" kern="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 </a:t>
            </a: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context-oriented approach to densification in Switzerland and the Netherlands. </a:t>
            </a:r>
            <a:r>
              <a:rPr lang="en-GB" sz="1800" i="1"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Environment and Planning B: Urban Analytics and City Science</a:t>
            </a: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0</a:t>
            </a: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(0), 1–15. https://doi.org/10.1177/23998083221142198</a:t>
            </a: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04800" marR="0" indent="-304800">
              <a:lnSpc>
                <a:spcPct val="107000"/>
              </a:lnSpc>
              <a:spcBef>
                <a:spcPts val="0"/>
              </a:spcBef>
              <a:spcAft>
                <a:spcPts val="800"/>
              </a:spcAft>
            </a:pP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Götze, V., Bouwmeester, J. A., &amp; Jehling, M. (2023). For whom do we densify? Explaining income variation across densification projects in the region of Utrecht, the Netherlands. </a:t>
            </a:r>
            <a:r>
              <a:rPr lang="en-GB" sz="1800" i="1"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Urban Studies</a:t>
            </a:r>
            <a:r>
              <a:rPr lang="en-GB" sz="18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https://doi.org/10.1177/00420980231205793</a:t>
            </a:r>
          </a:p>
          <a:p>
            <a:pPr marL="304800" marR="0" indent="-304800">
              <a:lnSpc>
                <a:spcPct val="107000"/>
              </a:lnSpc>
              <a:spcBef>
                <a:spcPts val="0"/>
              </a:spcBef>
              <a:spcAft>
                <a:spcPts val="800"/>
              </a:spcAft>
            </a:pPr>
            <a:r>
              <a:rPr lang="en-GB"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Götze, V., Gerber, J.-D., &amp; Jehling, M. (2024). Mapping municipal land policies: flexible zoning application for densification. </a:t>
            </a:r>
            <a:r>
              <a:rPr lang="en-GB" i="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Buildings &amp; Cities. </a:t>
            </a:r>
            <a:r>
              <a:rPr lang="en-GB"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(forthcoming)</a:t>
            </a: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1200"/>
              </a:spcAft>
            </a:pPr>
            <a:endParaRPr lang="en-US" spc="100" dirty="0">
              <a:solidFill>
                <a:schemeClr val="bg1">
                  <a:lumMod val="85000"/>
                </a:schemeClr>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7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2137-11D6-81AA-7133-A610E098648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53ECFFC-3C76-A0CE-8C95-D49E20BDDAF5}"/>
              </a:ext>
            </a:extLst>
          </p:cNvPr>
          <p:cNvSpPr>
            <a:spLocks noGrp="1"/>
          </p:cNvSpPr>
          <p:nvPr>
            <p:ph type="sldNum" sz="quarter" idx="12"/>
          </p:nvPr>
        </p:nvSpPr>
        <p:spPr/>
        <p:txBody>
          <a:bodyPr/>
          <a:lstStyle/>
          <a:p>
            <a:fld id="{15B16EBD-3598-49B9-ABCC-B2A7C9BD7E8A}" type="slidenum">
              <a:rPr lang="LID4096" smtClean="0"/>
              <a:t>2</a:t>
            </a:fld>
            <a:endParaRPr lang="LID4096"/>
          </a:p>
        </p:txBody>
      </p:sp>
      <p:sp>
        <p:nvSpPr>
          <p:cNvPr id="14" name="TextBox 13">
            <a:extLst>
              <a:ext uri="{FF2B5EF4-FFF2-40B4-BE49-F238E27FC236}">
                <a16:creationId xmlns:a16="http://schemas.microsoft.com/office/drawing/2014/main" id="{A724218F-62DE-8009-C64D-0FFE0E32D62D}"/>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Introduction</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FB4BCFA0-DE17-8881-4AC1-70ED0E96A256}"/>
              </a:ext>
            </a:extLst>
          </p:cNvPr>
          <p:cNvSpPr txBox="1"/>
          <p:nvPr/>
        </p:nvSpPr>
        <p:spPr>
          <a:xfrm>
            <a:off x="4382233" y="705275"/>
            <a:ext cx="3368404" cy="646331"/>
          </a:xfrm>
          <a:prstGeom prst="rect">
            <a:avLst/>
          </a:prstGeom>
          <a:noFill/>
        </p:spPr>
        <p:txBody>
          <a:bodyPr wrap="square" rtlCol="0">
            <a:spAutoFit/>
          </a:bodyPr>
          <a:lstStyle/>
          <a:p>
            <a:pPr algn="ctr"/>
            <a:r>
              <a:rPr lang="en-US" i="1" dirty="0">
                <a:solidFill>
                  <a:schemeClr val="bg1"/>
                </a:solidFill>
                <a:latin typeface="Arial" panose="020B0604020202020204" pitchFamily="34" charset="0"/>
                <a:cs typeface="Arial" panose="020B0604020202020204" pitchFamily="34" charset="0"/>
              </a:rPr>
              <a:t>Provide evidence, test and build hypotheses</a:t>
            </a:r>
          </a:p>
        </p:txBody>
      </p:sp>
      <p:sp>
        <p:nvSpPr>
          <p:cNvPr id="38" name="TextBox 37">
            <a:extLst>
              <a:ext uri="{FF2B5EF4-FFF2-40B4-BE49-F238E27FC236}">
                <a16:creationId xmlns:a16="http://schemas.microsoft.com/office/drawing/2014/main" id="{9A896B2F-7621-DEE5-0ABB-1A00C2010998}"/>
              </a:ext>
            </a:extLst>
          </p:cNvPr>
          <p:cNvSpPr txBox="1"/>
          <p:nvPr/>
        </p:nvSpPr>
        <p:spPr>
          <a:xfrm>
            <a:off x="4023001" y="5914169"/>
            <a:ext cx="4086869" cy="646331"/>
          </a:xfrm>
          <a:prstGeom prst="rect">
            <a:avLst/>
          </a:prstGeom>
          <a:noFill/>
        </p:spPr>
        <p:txBody>
          <a:bodyPr wrap="square" rtlCol="0">
            <a:spAutoFit/>
          </a:bodyPr>
          <a:lstStyle/>
          <a:p>
            <a:pPr algn="ctr"/>
            <a:r>
              <a:rPr lang="en-US" i="1" dirty="0">
                <a:solidFill>
                  <a:schemeClr val="bg1"/>
                </a:solidFill>
                <a:latin typeface="Arial" panose="020B0604020202020204" pitchFamily="34" charset="0"/>
                <a:cs typeface="Arial" panose="020B0604020202020204" pitchFamily="34" charset="0"/>
              </a:rPr>
              <a:t>Provide theory and mechanisms to explain observations</a:t>
            </a:r>
          </a:p>
        </p:txBody>
      </p:sp>
      <p:sp>
        <p:nvSpPr>
          <p:cNvPr id="39" name="Arc 38">
            <a:extLst>
              <a:ext uri="{FF2B5EF4-FFF2-40B4-BE49-F238E27FC236}">
                <a16:creationId xmlns:a16="http://schemas.microsoft.com/office/drawing/2014/main" id="{A2C02F93-B3C2-7D61-DA44-6FA35DCD8084}"/>
              </a:ext>
            </a:extLst>
          </p:cNvPr>
          <p:cNvSpPr/>
          <p:nvPr/>
        </p:nvSpPr>
        <p:spPr>
          <a:xfrm rot="19126209">
            <a:off x="3066607" y="1535154"/>
            <a:ext cx="5593781" cy="5313030"/>
          </a:xfrm>
          <a:prstGeom prst="arc">
            <a:avLst/>
          </a:prstGeom>
          <a:ln w="28575">
            <a:solidFill>
              <a:schemeClr val="bg1"/>
            </a:solidFill>
            <a:headEnd type="arrow"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40" name="Arc 39">
            <a:extLst>
              <a:ext uri="{FF2B5EF4-FFF2-40B4-BE49-F238E27FC236}">
                <a16:creationId xmlns:a16="http://schemas.microsoft.com/office/drawing/2014/main" id="{34B18BAC-F6EB-4037-4A00-84F27F1B675C}"/>
              </a:ext>
            </a:extLst>
          </p:cNvPr>
          <p:cNvSpPr/>
          <p:nvPr/>
        </p:nvSpPr>
        <p:spPr>
          <a:xfrm rot="8100000">
            <a:off x="3172745" y="345345"/>
            <a:ext cx="5593781" cy="5313030"/>
          </a:xfrm>
          <a:prstGeom prst="arc">
            <a:avLst/>
          </a:prstGeom>
          <a:ln w="28575">
            <a:solidFill>
              <a:schemeClr val="bg1"/>
            </a:solidFill>
            <a:headEnd type="arrow"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grpSp>
        <p:nvGrpSpPr>
          <p:cNvPr id="43" name="Group 42">
            <a:extLst>
              <a:ext uri="{FF2B5EF4-FFF2-40B4-BE49-F238E27FC236}">
                <a16:creationId xmlns:a16="http://schemas.microsoft.com/office/drawing/2014/main" id="{5F276828-0840-93A9-76E1-E0F8BA5911C5}"/>
              </a:ext>
            </a:extLst>
          </p:cNvPr>
          <p:cNvGrpSpPr/>
          <p:nvPr/>
        </p:nvGrpSpPr>
        <p:grpSpPr>
          <a:xfrm>
            <a:off x="7483405" y="4195104"/>
            <a:ext cx="3934014" cy="1212233"/>
            <a:chOff x="7483405" y="4195104"/>
            <a:chExt cx="3934014" cy="1212233"/>
          </a:xfrm>
        </p:grpSpPr>
        <p:grpSp>
          <p:nvGrpSpPr>
            <p:cNvPr id="18" name="Group 17">
              <a:extLst>
                <a:ext uri="{FF2B5EF4-FFF2-40B4-BE49-F238E27FC236}">
                  <a16:creationId xmlns:a16="http://schemas.microsoft.com/office/drawing/2014/main" id="{8C4144A4-CD1D-B1E9-EF4A-1D59F2598B91}"/>
                </a:ext>
              </a:extLst>
            </p:cNvPr>
            <p:cNvGrpSpPr/>
            <p:nvPr/>
          </p:nvGrpSpPr>
          <p:grpSpPr>
            <a:xfrm>
              <a:off x="7483405" y="4195104"/>
              <a:ext cx="624399" cy="523220"/>
              <a:chOff x="8178821" y="806610"/>
              <a:chExt cx="624399" cy="523220"/>
            </a:xfrm>
          </p:grpSpPr>
          <p:sp>
            <p:nvSpPr>
              <p:cNvPr id="19" name="TextBox 18">
                <a:extLst>
                  <a:ext uri="{FF2B5EF4-FFF2-40B4-BE49-F238E27FC236}">
                    <a16:creationId xmlns:a16="http://schemas.microsoft.com/office/drawing/2014/main" id="{8342D50C-1D76-46D9-7938-DF1ECD157B83}"/>
                  </a:ext>
                </a:extLst>
              </p:cNvPr>
              <p:cNvSpPr txBox="1"/>
              <p:nvPr/>
            </p:nvSpPr>
            <p:spPr>
              <a:xfrm>
                <a:off x="8202885" y="806610"/>
                <a:ext cx="600335"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rPr>
                  <a:t>–</a:t>
                </a:r>
                <a:endParaRPr lang="LID4096" dirty="0">
                  <a:solidFill>
                    <a:schemeClr val="bg1"/>
                  </a:solidFill>
                  <a:latin typeface="Arial Black" panose="020B0A04020102020204" pitchFamily="34" charset="0"/>
                </a:endParaRPr>
              </a:p>
            </p:txBody>
          </p:sp>
          <p:sp>
            <p:nvSpPr>
              <p:cNvPr id="23" name="Oval 22">
                <a:extLst>
                  <a:ext uri="{FF2B5EF4-FFF2-40B4-BE49-F238E27FC236}">
                    <a16:creationId xmlns:a16="http://schemas.microsoft.com/office/drawing/2014/main" id="{DC93DBD1-5B96-E7E4-215B-D267B63185ED}"/>
                  </a:ext>
                </a:extLst>
              </p:cNvPr>
              <p:cNvSpPr/>
              <p:nvPr/>
            </p:nvSpPr>
            <p:spPr>
              <a:xfrm>
                <a:off x="8178821" y="892101"/>
                <a:ext cx="421037" cy="421037"/>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41" name="TextBox 40">
              <a:extLst>
                <a:ext uri="{FF2B5EF4-FFF2-40B4-BE49-F238E27FC236}">
                  <a16:creationId xmlns:a16="http://schemas.microsoft.com/office/drawing/2014/main" id="{8532DE48-D607-0E2F-4BA7-A5547F3525CE}"/>
                </a:ext>
              </a:extLst>
            </p:cNvPr>
            <p:cNvSpPr txBox="1"/>
            <p:nvPr/>
          </p:nvSpPr>
          <p:spPr>
            <a:xfrm>
              <a:off x="8049015" y="4207008"/>
              <a:ext cx="3368404" cy="120032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High level of abstraction, lack of detail and data, how to isolate the effect of planning?</a:t>
              </a:r>
            </a:p>
            <a:p>
              <a:endParaRPr lang="en-US" dirty="0">
                <a:solidFill>
                  <a:schemeClr val="bg1"/>
                </a:solidFill>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FCB8CBB1-BF87-5129-BB1E-43C6AD65888D}"/>
              </a:ext>
            </a:extLst>
          </p:cNvPr>
          <p:cNvSpPr txBox="1"/>
          <p:nvPr/>
        </p:nvSpPr>
        <p:spPr>
          <a:xfrm>
            <a:off x="1243953" y="2690336"/>
            <a:ext cx="3368404" cy="2215991"/>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QUALITATIVE, CASE-BASED INSTITUTIONAL RESEARCH</a:t>
            </a:r>
          </a:p>
          <a:p>
            <a:r>
              <a:rPr lang="en-US" dirty="0">
                <a:solidFill>
                  <a:schemeClr val="bg1"/>
                </a:solidFill>
                <a:latin typeface="Arial" panose="020B0604020202020204" pitchFamily="34" charset="0"/>
                <a:cs typeface="Arial" panose="020B0604020202020204" pitchFamily="34" charset="0"/>
              </a:rPr>
              <a:t>Mechanisms, process tracing, theories, high level of detail, </a:t>
            </a:r>
            <a:r>
              <a:rPr lang="en-US" b="1" dirty="0">
                <a:solidFill>
                  <a:schemeClr val="bg1"/>
                </a:solidFill>
                <a:highlight>
                  <a:srgbClr val="FF0000"/>
                </a:highlight>
                <a:latin typeface="Arial" panose="020B0604020202020204" pitchFamily="34" charset="0"/>
                <a:cs typeface="Arial" panose="020B0604020202020204" pitchFamily="34" charset="0"/>
              </a:rPr>
              <a:t>depth</a:t>
            </a:r>
          </a:p>
          <a:p>
            <a:r>
              <a:rPr lang="en-US" sz="800"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Small-scale, not always representative</a:t>
            </a:r>
            <a:endParaRPr lang="LID4096" dirty="0">
              <a:solidFill>
                <a:schemeClr val="bg1"/>
              </a:solidFill>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DDED8BA3-A703-8E4E-9A0D-79CFA2E38255}"/>
              </a:ext>
            </a:extLst>
          </p:cNvPr>
          <p:cNvGrpSpPr/>
          <p:nvPr/>
        </p:nvGrpSpPr>
        <p:grpSpPr>
          <a:xfrm>
            <a:off x="661296" y="3427496"/>
            <a:ext cx="777254" cy="523220"/>
            <a:chOff x="7206984" y="534119"/>
            <a:chExt cx="777254" cy="523220"/>
          </a:xfrm>
        </p:grpSpPr>
        <p:sp>
          <p:nvSpPr>
            <p:cNvPr id="46" name="TextBox 45">
              <a:extLst>
                <a:ext uri="{FF2B5EF4-FFF2-40B4-BE49-F238E27FC236}">
                  <a16:creationId xmlns:a16="http://schemas.microsoft.com/office/drawing/2014/main" id="{DDF0355A-F395-2724-1996-6DFEFBDC0DE1}"/>
                </a:ext>
              </a:extLst>
            </p:cNvPr>
            <p:cNvSpPr txBox="1"/>
            <p:nvPr/>
          </p:nvSpPr>
          <p:spPr>
            <a:xfrm>
              <a:off x="7219016" y="534119"/>
              <a:ext cx="765222"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a:t>
              </a:r>
              <a:endParaRPr lang="LID4096" b="1" dirty="0">
                <a:solidFill>
                  <a:schemeClr val="bg1"/>
                </a:solidFill>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3A553D68-9E0F-8247-A4E6-892A4CEFC172}"/>
                </a:ext>
              </a:extLst>
            </p:cNvPr>
            <p:cNvSpPr/>
            <p:nvPr/>
          </p:nvSpPr>
          <p:spPr>
            <a:xfrm>
              <a:off x="7206984" y="585211"/>
              <a:ext cx="421037" cy="421037"/>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48" name="Group 47">
            <a:extLst>
              <a:ext uri="{FF2B5EF4-FFF2-40B4-BE49-F238E27FC236}">
                <a16:creationId xmlns:a16="http://schemas.microsoft.com/office/drawing/2014/main" id="{963DE46E-4DE2-0558-CEF4-382CE238D4C7}"/>
              </a:ext>
            </a:extLst>
          </p:cNvPr>
          <p:cNvGrpSpPr/>
          <p:nvPr/>
        </p:nvGrpSpPr>
        <p:grpSpPr>
          <a:xfrm>
            <a:off x="661296" y="4195104"/>
            <a:ext cx="624399" cy="523220"/>
            <a:chOff x="8178821" y="806610"/>
            <a:chExt cx="624399" cy="523220"/>
          </a:xfrm>
        </p:grpSpPr>
        <p:sp>
          <p:nvSpPr>
            <p:cNvPr id="49" name="TextBox 48">
              <a:extLst>
                <a:ext uri="{FF2B5EF4-FFF2-40B4-BE49-F238E27FC236}">
                  <a16:creationId xmlns:a16="http://schemas.microsoft.com/office/drawing/2014/main" id="{72B900F4-892E-47BB-17DF-DCA5C1274BCE}"/>
                </a:ext>
              </a:extLst>
            </p:cNvPr>
            <p:cNvSpPr txBox="1"/>
            <p:nvPr/>
          </p:nvSpPr>
          <p:spPr>
            <a:xfrm>
              <a:off x="8202885" y="806610"/>
              <a:ext cx="600335"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rPr>
                <a:t>–</a:t>
              </a:r>
              <a:endParaRPr lang="LID4096" dirty="0">
                <a:solidFill>
                  <a:schemeClr val="bg1"/>
                </a:solidFill>
                <a:latin typeface="Arial Black" panose="020B0A04020102020204" pitchFamily="34" charset="0"/>
              </a:endParaRPr>
            </a:p>
          </p:txBody>
        </p:sp>
        <p:sp>
          <p:nvSpPr>
            <p:cNvPr id="50" name="Oval 49">
              <a:extLst>
                <a:ext uri="{FF2B5EF4-FFF2-40B4-BE49-F238E27FC236}">
                  <a16:creationId xmlns:a16="http://schemas.microsoft.com/office/drawing/2014/main" id="{E3AD35FF-C793-0B4B-38DB-D31FE06DB0A0}"/>
                </a:ext>
              </a:extLst>
            </p:cNvPr>
            <p:cNvSpPr/>
            <p:nvPr/>
          </p:nvSpPr>
          <p:spPr>
            <a:xfrm>
              <a:off x="8178821" y="892101"/>
              <a:ext cx="421037" cy="421037"/>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51" name="Group 50">
            <a:extLst>
              <a:ext uri="{FF2B5EF4-FFF2-40B4-BE49-F238E27FC236}">
                <a16:creationId xmlns:a16="http://schemas.microsoft.com/office/drawing/2014/main" id="{D9296A6F-A9D0-EB87-2C39-9E088F9DD933}"/>
              </a:ext>
            </a:extLst>
          </p:cNvPr>
          <p:cNvGrpSpPr/>
          <p:nvPr/>
        </p:nvGrpSpPr>
        <p:grpSpPr>
          <a:xfrm>
            <a:off x="7483405" y="2690336"/>
            <a:ext cx="3934014" cy="1877437"/>
            <a:chOff x="315689" y="2690336"/>
            <a:chExt cx="3934014" cy="1877437"/>
          </a:xfrm>
        </p:grpSpPr>
        <p:sp>
          <p:nvSpPr>
            <p:cNvPr id="52" name="TextBox 51">
              <a:extLst>
                <a:ext uri="{FF2B5EF4-FFF2-40B4-BE49-F238E27FC236}">
                  <a16:creationId xmlns:a16="http://schemas.microsoft.com/office/drawing/2014/main" id="{985F4A59-C852-78E7-D6F3-D7E91D3C0C34}"/>
                </a:ext>
              </a:extLst>
            </p:cNvPr>
            <p:cNvSpPr txBox="1"/>
            <p:nvPr/>
          </p:nvSpPr>
          <p:spPr>
            <a:xfrm>
              <a:off x="881299" y="2690336"/>
              <a:ext cx="3368404" cy="1877437"/>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SPATIAL ANALYSIS</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Large-scale comparison of phenomena across regions, </a:t>
              </a:r>
              <a:r>
                <a:rPr lang="en-US" b="1" dirty="0">
                  <a:solidFill>
                    <a:schemeClr val="bg1"/>
                  </a:solidFill>
                  <a:highlight>
                    <a:srgbClr val="FF0000"/>
                  </a:highlight>
                  <a:latin typeface="Arial" panose="020B0604020202020204" pitchFamily="34" charset="0"/>
                  <a:cs typeface="Arial" panose="020B0604020202020204" pitchFamily="34" charset="0"/>
                </a:rPr>
                <a:t>width</a:t>
              </a:r>
              <a:r>
                <a:rPr lang="en-US" dirty="0">
                  <a:solidFill>
                    <a:schemeClr val="bg1"/>
                  </a:solidFill>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a</a:t>
              </a:r>
            </a:p>
            <a:p>
              <a:endParaRPr lang="en-US" dirty="0">
                <a:solidFill>
                  <a:schemeClr val="bg1"/>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653F05E7-8C85-EDB7-51A6-35970892BDC4}"/>
                </a:ext>
              </a:extLst>
            </p:cNvPr>
            <p:cNvGrpSpPr/>
            <p:nvPr/>
          </p:nvGrpSpPr>
          <p:grpSpPr>
            <a:xfrm>
              <a:off x="315689" y="3427496"/>
              <a:ext cx="777254" cy="523220"/>
              <a:chOff x="7206984" y="534119"/>
              <a:chExt cx="777254" cy="523220"/>
            </a:xfrm>
          </p:grpSpPr>
          <p:sp>
            <p:nvSpPr>
              <p:cNvPr id="54" name="TextBox 53">
                <a:extLst>
                  <a:ext uri="{FF2B5EF4-FFF2-40B4-BE49-F238E27FC236}">
                    <a16:creationId xmlns:a16="http://schemas.microsoft.com/office/drawing/2014/main" id="{5A43A18C-ED85-FDD1-8092-A208BF2E34A7}"/>
                  </a:ext>
                </a:extLst>
              </p:cNvPr>
              <p:cNvSpPr txBox="1"/>
              <p:nvPr/>
            </p:nvSpPr>
            <p:spPr>
              <a:xfrm>
                <a:off x="7219016" y="534119"/>
                <a:ext cx="765222"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a:t>
                </a:r>
                <a:endParaRPr lang="LID4096" b="1" dirty="0">
                  <a:solidFill>
                    <a:schemeClr val="bg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B3936328-4EE6-E182-D45E-B67B2DDFC34B}"/>
                  </a:ext>
                </a:extLst>
              </p:cNvPr>
              <p:cNvSpPr/>
              <p:nvPr/>
            </p:nvSpPr>
            <p:spPr>
              <a:xfrm>
                <a:off x="7206984" y="585211"/>
                <a:ext cx="421037" cy="421037"/>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2" name="TextBox 1">
            <a:extLst>
              <a:ext uri="{FF2B5EF4-FFF2-40B4-BE49-F238E27FC236}">
                <a16:creationId xmlns:a16="http://schemas.microsoft.com/office/drawing/2014/main" id="{44732B05-53D0-9BB0-275F-D9F6EC70EAF3}"/>
              </a:ext>
            </a:extLst>
          </p:cNvPr>
          <p:cNvSpPr txBox="1"/>
          <p:nvPr/>
        </p:nvSpPr>
        <p:spPr>
          <a:xfrm>
            <a:off x="3570756" y="4491113"/>
            <a:ext cx="3368404" cy="338554"/>
          </a:xfrm>
          <a:prstGeom prst="rect">
            <a:avLst/>
          </a:prstGeom>
          <a:noFill/>
        </p:spPr>
        <p:txBody>
          <a:bodyPr wrap="square" rtlCol="0">
            <a:spAutoFit/>
          </a:bodyPr>
          <a:lstStyle/>
          <a:p>
            <a:pPr algn="ctr"/>
            <a:r>
              <a:rPr lang="en-US" sz="1600" i="1" dirty="0">
                <a:solidFill>
                  <a:schemeClr val="bg1">
                    <a:lumMod val="85000"/>
                  </a:schemeClr>
                </a:solidFill>
                <a:latin typeface="Arial" panose="020B0604020202020204" pitchFamily="34" charset="0"/>
                <a:cs typeface="Arial" panose="020B0604020202020204" pitchFamily="34" charset="0"/>
              </a:rPr>
              <a:t>“Who are the landowners?”</a:t>
            </a:r>
          </a:p>
        </p:txBody>
      </p:sp>
      <p:sp>
        <p:nvSpPr>
          <p:cNvPr id="3" name="TextBox 2">
            <a:extLst>
              <a:ext uri="{FF2B5EF4-FFF2-40B4-BE49-F238E27FC236}">
                <a16:creationId xmlns:a16="http://schemas.microsoft.com/office/drawing/2014/main" id="{7B7371B2-54DE-083D-278A-7237D61E385E}"/>
              </a:ext>
            </a:extLst>
          </p:cNvPr>
          <p:cNvSpPr txBox="1"/>
          <p:nvPr/>
        </p:nvSpPr>
        <p:spPr>
          <a:xfrm>
            <a:off x="4023000" y="4751347"/>
            <a:ext cx="3578925" cy="338554"/>
          </a:xfrm>
          <a:prstGeom prst="rect">
            <a:avLst/>
          </a:prstGeom>
          <a:noFill/>
        </p:spPr>
        <p:txBody>
          <a:bodyPr wrap="square" rtlCol="0">
            <a:spAutoFit/>
          </a:bodyPr>
          <a:lstStyle/>
          <a:p>
            <a:pPr algn="ctr"/>
            <a:r>
              <a:rPr lang="en-US" sz="1600" i="1" dirty="0">
                <a:solidFill>
                  <a:schemeClr val="bg1">
                    <a:lumMod val="85000"/>
                  </a:schemeClr>
                </a:solidFill>
                <a:latin typeface="Arial" panose="020B0604020202020204" pitchFamily="34" charset="0"/>
                <a:cs typeface="Arial" panose="020B0604020202020204" pitchFamily="34" charset="0"/>
              </a:rPr>
              <a:t>“Who has access to green spaces?”</a:t>
            </a:r>
          </a:p>
        </p:txBody>
      </p:sp>
      <p:sp>
        <p:nvSpPr>
          <p:cNvPr id="4" name="TextBox 3">
            <a:extLst>
              <a:ext uri="{FF2B5EF4-FFF2-40B4-BE49-F238E27FC236}">
                <a16:creationId xmlns:a16="http://schemas.microsoft.com/office/drawing/2014/main" id="{A0853F23-1FCC-5189-63D9-6EB1FB3C0C8A}"/>
              </a:ext>
            </a:extLst>
          </p:cNvPr>
          <p:cNvSpPr txBox="1"/>
          <p:nvPr/>
        </p:nvSpPr>
        <p:spPr>
          <a:xfrm>
            <a:off x="2866937" y="5014225"/>
            <a:ext cx="4734988" cy="338554"/>
          </a:xfrm>
          <a:prstGeom prst="rect">
            <a:avLst/>
          </a:prstGeom>
          <a:noFill/>
        </p:spPr>
        <p:txBody>
          <a:bodyPr wrap="square" rtlCol="0">
            <a:spAutoFit/>
          </a:bodyPr>
          <a:lstStyle/>
          <a:p>
            <a:pPr algn="ctr"/>
            <a:r>
              <a:rPr lang="en-US" sz="1600" i="1" dirty="0">
                <a:solidFill>
                  <a:schemeClr val="bg1">
                    <a:lumMod val="85000"/>
                  </a:schemeClr>
                </a:solidFill>
                <a:highlight>
                  <a:srgbClr val="000000"/>
                </a:highlight>
                <a:latin typeface="Arial" panose="020B0604020202020204" pitchFamily="34" charset="0"/>
                <a:cs typeface="Arial" panose="020B0604020202020204" pitchFamily="34" charset="0"/>
              </a:rPr>
              <a:t>“Where does replacement construction happen?”</a:t>
            </a:r>
          </a:p>
        </p:txBody>
      </p:sp>
      <p:sp>
        <p:nvSpPr>
          <p:cNvPr id="5" name="TextBox 4">
            <a:extLst>
              <a:ext uri="{FF2B5EF4-FFF2-40B4-BE49-F238E27FC236}">
                <a16:creationId xmlns:a16="http://schemas.microsoft.com/office/drawing/2014/main" id="{57CF637C-DC27-87E4-D892-87F0175D1EBA}"/>
              </a:ext>
            </a:extLst>
          </p:cNvPr>
          <p:cNvSpPr txBox="1"/>
          <p:nvPr/>
        </p:nvSpPr>
        <p:spPr>
          <a:xfrm>
            <a:off x="2457083" y="5309276"/>
            <a:ext cx="3578925" cy="338554"/>
          </a:xfrm>
          <a:prstGeom prst="rect">
            <a:avLst/>
          </a:prstGeom>
          <a:noFill/>
        </p:spPr>
        <p:txBody>
          <a:bodyPr wrap="square" rtlCol="0">
            <a:spAutoFit/>
          </a:bodyPr>
          <a:lstStyle/>
          <a:p>
            <a:pPr algn="ctr"/>
            <a:r>
              <a:rPr lang="en-US" sz="1600" i="1" dirty="0">
                <a:solidFill>
                  <a:schemeClr val="bg1">
                    <a:lumMod val="85000"/>
                  </a:schemeClr>
                </a:solidFill>
                <a:highlight>
                  <a:srgbClr val="000000"/>
                </a:highlight>
                <a:latin typeface="Arial" panose="020B0604020202020204" pitchFamily="34" charset="0"/>
                <a:cs typeface="Arial" panose="020B0604020202020204" pitchFamily="34" charset="0"/>
              </a:rPr>
              <a:t>“Who gets evicted, who moves in?”</a:t>
            </a:r>
          </a:p>
        </p:txBody>
      </p:sp>
      <p:sp>
        <p:nvSpPr>
          <p:cNvPr id="6" name="TextBox 5">
            <a:extLst>
              <a:ext uri="{FF2B5EF4-FFF2-40B4-BE49-F238E27FC236}">
                <a16:creationId xmlns:a16="http://schemas.microsoft.com/office/drawing/2014/main" id="{1CEB012E-AFDB-D0ED-7E55-F0B24948DFB4}"/>
              </a:ext>
            </a:extLst>
          </p:cNvPr>
          <p:cNvSpPr txBox="1"/>
          <p:nvPr/>
        </p:nvSpPr>
        <p:spPr>
          <a:xfrm>
            <a:off x="5812462" y="1717058"/>
            <a:ext cx="3578925" cy="338554"/>
          </a:xfrm>
          <a:prstGeom prst="rect">
            <a:avLst/>
          </a:prstGeom>
          <a:noFill/>
        </p:spPr>
        <p:txBody>
          <a:bodyPr wrap="square" rtlCol="0">
            <a:spAutoFit/>
          </a:bodyPr>
          <a:lstStyle/>
          <a:p>
            <a:pPr algn="ctr"/>
            <a:r>
              <a:rPr lang="en-US" sz="1600" i="1" dirty="0">
                <a:solidFill>
                  <a:schemeClr val="bg1">
                    <a:lumMod val="85000"/>
                  </a:schemeClr>
                </a:solidFill>
                <a:highlight>
                  <a:srgbClr val="000000"/>
                </a:highlight>
                <a:latin typeface="Arial" panose="020B0604020202020204" pitchFamily="34" charset="0"/>
                <a:cs typeface="Arial" panose="020B0604020202020204" pitchFamily="34" charset="0"/>
              </a:rPr>
              <a:t>“How much green space is lost?”</a:t>
            </a:r>
          </a:p>
        </p:txBody>
      </p:sp>
      <p:sp>
        <p:nvSpPr>
          <p:cNvPr id="7" name="TextBox 6">
            <a:extLst>
              <a:ext uri="{FF2B5EF4-FFF2-40B4-BE49-F238E27FC236}">
                <a16:creationId xmlns:a16="http://schemas.microsoft.com/office/drawing/2014/main" id="{0488EF55-C1D8-EFAF-D32A-BFB5819A5AD5}"/>
              </a:ext>
            </a:extLst>
          </p:cNvPr>
          <p:cNvSpPr txBox="1"/>
          <p:nvPr/>
        </p:nvSpPr>
        <p:spPr>
          <a:xfrm>
            <a:off x="6388761" y="1985576"/>
            <a:ext cx="3578925" cy="338554"/>
          </a:xfrm>
          <a:prstGeom prst="rect">
            <a:avLst/>
          </a:prstGeom>
          <a:noFill/>
        </p:spPr>
        <p:txBody>
          <a:bodyPr wrap="square" rtlCol="0">
            <a:spAutoFit/>
          </a:bodyPr>
          <a:lstStyle/>
          <a:p>
            <a:pPr algn="ctr"/>
            <a:r>
              <a:rPr lang="en-US" sz="1600" i="1" dirty="0">
                <a:solidFill>
                  <a:schemeClr val="bg1">
                    <a:lumMod val="85000"/>
                  </a:schemeClr>
                </a:solidFill>
                <a:highlight>
                  <a:srgbClr val="000000"/>
                </a:highlight>
                <a:latin typeface="Arial" panose="020B0604020202020204" pitchFamily="34" charset="0"/>
                <a:cs typeface="Arial" panose="020B0604020202020204" pitchFamily="34" charset="0"/>
              </a:rPr>
              <a:t>“By how much did the city grow?”</a:t>
            </a:r>
          </a:p>
        </p:txBody>
      </p:sp>
      <p:sp>
        <p:nvSpPr>
          <p:cNvPr id="9" name="TextBox 8">
            <a:extLst>
              <a:ext uri="{FF2B5EF4-FFF2-40B4-BE49-F238E27FC236}">
                <a16:creationId xmlns:a16="http://schemas.microsoft.com/office/drawing/2014/main" id="{6A8A1DD7-1A63-9F10-EA19-315FB66E5040}"/>
              </a:ext>
            </a:extLst>
          </p:cNvPr>
          <p:cNvSpPr txBox="1"/>
          <p:nvPr/>
        </p:nvSpPr>
        <p:spPr>
          <a:xfrm>
            <a:off x="5718006" y="2295662"/>
            <a:ext cx="3578925" cy="338554"/>
          </a:xfrm>
          <a:prstGeom prst="rect">
            <a:avLst/>
          </a:prstGeom>
          <a:noFill/>
        </p:spPr>
        <p:txBody>
          <a:bodyPr wrap="square" rtlCol="0">
            <a:spAutoFit/>
          </a:bodyPr>
          <a:lstStyle/>
          <a:p>
            <a:pPr algn="ctr"/>
            <a:r>
              <a:rPr lang="en-US" sz="1600" i="1" dirty="0">
                <a:solidFill>
                  <a:schemeClr val="bg1">
                    <a:lumMod val="85000"/>
                  </a:schemeClr>
                </a:solidFill>
                <a:highlight>
                  <a:srgbClr val="000000"/>
                </a:highlight>
                <a:latin typeface="Arial" panose="020B0604020202020204" pitchFamily="34" charset="0"/>
                <a:cs typeface="Arial" panose="020B0604020202020204" pitchFamily="34" charset="0"/>
              </a:rPr>
              <a:t>“How dense is this neighborhood?”</a:t>
            </a:r>
          </a:p>
        </p:txBody>
      </p:sp>
    </p:spTree>
    <p:extLst>
      <p:ext uri="{BB962C8B-B14F-4D97-AF65-F5344CB8AC3E}">
        <p14:creationId xmlns:p14="http://schemas.microsoft.com/office/powerpoint/2010/main" val="3311514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p:bldP spid="39" grpId="0" animBg="1"/>
      <p:bldP spid="40" grpId="0" animBg="1"/>
      <p:bldP spid="44" grpId="0"/>
      <p:bldP spid="2" grpId="0"/>
      <p:bldP spid="3" grpId="0"/>
      <p:bldP spid="4" grpId="0"/>
      <p:bldP spid="5" grpId="0"/>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84A12-8104-3351-B33F-B9071B4579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7183F0-E5A3-18D6-08E2-918420647D58}"/>
              </a:ext>
            </a:extLst>
          </p:cNvPr>
          <p:cNvSpPr>
            <a:spLocks noGrp="1"/>
          </p:cNvSpPr>
          <p:nvPr>
            <p:ph type="sldNum" sz="quarter" idx="12"/>
          </p:nvPr>
        </p:nvSpPr>
        <p:spPr/>
        <p:txBody>
          <a:bodyPr/>
          <a:lstStyle/>
          <a:p>
            <a:fld id="{15B16EBD-3598-49B9-ABCC-B2A7C9BD7E8A}" type="slidenum">
              <a:rPr lang="LID4096" smtClean="0"/>
              <a:t>3</a:t>
            </a:fld>
            <a:endParaRPr lang="LID4096" dirty="0"/>
          </a:p>
        </p:txBody>
      </p:sp>
      <p:sp>
        <p:nvSpPr>
          <p:cNvPr id="5" name="TextBox 4" hidden="1">
            <a:extLst>
              <a:ext uri="{FF2B5EF4-FFF2-40B4-BE49-F238E27FC236}">
                <a16:creationId xmlns:a16="http://schemas.microsoft.com/office/drawing/2014/main" id="{ECFD0DF7-7196-9752-CE97-A44636F1ABE3}"/>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Introduction</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719C2F6-B8DD-2B34-FF78-AB5BBF231576}"/>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Introduction</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18" name="Picture 17" descr="A group of dots on a map&#10;&#10;Description automatically generated">
            <a:extLst>
              <a:ext uri="{FF2B5EF4-FFF2-40B4-BE49-F238E27FC236}">
                <a16:creationId xmlns:a16="http://schemas.microsoft.com/office/drawing/2014/main" id="{0E5604A8-F41D-612D-53C3-5D35A42D1217}"/>
              </a:ext>
            </a:extLst>
          </p:cNvPr>
          <p:cNvPicPr>
            <a:picLocks noChangeAspect="1"/>
          </p:cNvPicPr>
          <p:nvPr/>
        </p:nvPicPr>
        <p:blipFill rotWithShape="1">
          <a:blip r:embed="rId3">
            <a:extLst>
              <a:ext uri="{28A0092B-C50C-407E-A947-70E740481C1C}">
                <a14:useLocalDpi xmlns:a14="http://schemas.microsoft.com/office/drawing/2010/main" val="0"/>
              </a:ext>
            </a:extLst>
          </a:blip>
          <a:srcRect l="1135"/>
          <a:stretch/>
        </p:blipFill>
        <p:spPr>
          <a:xfrm>
            <a:off x="6131560" y="1426988"/>
            <a:ext cx="3097790" cy="3063246"/>
          </a:xfrm>
          <a:prstGeom prst="rect">
            <a:avLst/>
          </a:prstGeom>
          <a:ln w="38100">
            <a:solidFill>
              <a:schemeClr val="bg1"/>
            </a:solidFill>
          </a:ln>
        </p:spPr>
      </p:pic>
      <p:pic>
        <p:nvPicPr>
          <p:cNvPr id="20" name="Picture 19" descr="A group of colorful dots on a map&#10;&#10;Description automatically generated">
            <a:extLst>
              <a:ext uri="{FF2B5EF4-FFF2-40B4-BE49-F238E27FC236}">
                <a16:creationId xmlns:a16="http://schemas.microsoft.com/office/drawing/2014/main" id="{F6643342-0105-A032-478B-E23E41DA0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0500" y="1426988"/>
            <a:ext cx="3133350" cy="3063246"/>
          </a:xfrm>
          <a:prstGeom prst="rect">
            <a:avLst/>
          </a:prstGeom>
          <a:ln w="38100">
            <a:solidFill>
              <a:schemeClr val="bg1"/>
            </a:solidFill>
          </a:ln>
        </p:spPr>
      </p:pic>
      <p:sp>
        <p:nvSpPr>
          <p:cNvPr id="14" name="TextBox 13">
            <a:extLst>
              <a:ext uri="{FF2B5EF4-FFF2-40B4-BE49-F238E27FC236}">
                <a16:creationId xmlns:a16="http://schemas.microsoft.com/office/drawing/2014/main" id="{29DFFFC1-990F-E38F-015A-FCDE49F164F7}"/>
              </a:ext>
            </a:extLst>
          </p:cNvPr>
          <p:cNvSpPr txBox="1"/>
          <p:nvPr/>
        </p:nvSpPr>
        <p:spPr>
          <a:xfrm>
            <a:off x="2575560" y="873759"/>
            <a:ext cx="553009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COMPARING DENSIFICATION PATTERNS</a:t>
            </a:r>
            <a:endParaRPr lang="LID4096"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E86732-C8A6-8A6C-B493-1FAE668072C5}"/>
              </a:ext>
            </a:extLst>
          </p:cNvPr>
          <p:cNvSpPr txBox="1"/>
          <p:nvPr/>
        </p:nvSpPr>
        <p:spPr>
          <a:xfrm>
            <a:off x="2575560" y="4671708"/>
            <a:ext cx="6831979" cy="1754326"/>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How does the comparison of densification patterns contribute to tracing land policy effects?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What densification patterns emerge across countries and municipalities?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does land policy possibly explain the observed differences?</a:t>
            </a:r>
            <a:endParaRPr lang="LID4096"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409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9CAD-8D94-C13A-55D8-1D85AEDEF4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55EB4F-51A1-CA9D-AC33-DADF7F06E10F}"/>
              </a:ext>
            </a:extLst>
          </p:cNvPr>
          <p:cNvSpPr>
            <a:spLocks noGrp="1"/>
          </p:cNvSpPr>
          <p:nvPr>
            <p:ph type="sldNum" sz="quarter" idx="12"/>
          </p:nvPr>
        </p:nvSpPr>
        <p:spPr/>
        <p:txBody>
          <a:bodyPr/>
          <a:lstStyle/>
          <a:p>
            <a:fld id="{15B16EBD-3598-49B9-ABCC-B2A7C9BD7E8A}" type="slidenum">
              <a:rPr lang="LID4096" smtClean="0"/>
              <a:t>4</a:t>
            </a:fld>
            <a:endParaRPr lang="LID4096"/>
          </a:p>
        </p:txBody>
      </p:sp>
      <p:sp>
        <p:nvSpPr>
          <p:cNvPr id="4" name="TextBox 3">
            <a:extLst>
              <a:ext uri="{FF2B5EF4-FFF2-40B4-BE49-F238E27FC236}">
                <a16:creationId xmlns:a16="http://schemas.microsoft.com/office/drawing/2014/main" id="{B892249F-7485-D6B2-9C69-309171AEF00D}"/>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CAB9132A-4610-9C18-AC46-3A649BBBCC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8887"/>
          <a:stretch/>
        </p:blipFill>
        <p:spPr>
          <a:xfrm>
            <a:off x="2035208" y="2021234"/>
            <a:ext cx="2534401" cy="923330"/>
          </a:xfrm>
          <a:prstGeom prst="rect">
            <a:avLst/>
          </a:prstGeom>
        </p:spPr>
      </p:pic>
      <p:pic>
        <p:nvPicPr>
          <p:cNvPr id="6" name="Graphic 5">
            <a:extLst>
              <a:ext uri="{FF2B5EF4-FFF2-40B4-BE49-F238E27FC236}">
                <a16:creationId xmlns:a16="http://schemas.microsoft.com/office/drawing/2014/main" id="{A60A5B93-56F5-D7FA-C110-C549AEE2A2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884" r="33692"/>
          <a:stretch/>
        </p:blipFill>
        <p:spPr>
          <a:xfrm>
            <a:off x="7629100" y="2021234"/>
            <a:ext cx="2641192" cy="923330"/>
          </a:xfrm>
          <a:prstGeom prst="rect">
            <a:avLst/>
          </a:prstGeom>
        </p:spPr>
      </p:pic>
      <p:pic>
        <p:nvPicPr>
          <p:cNvPr id="7" name="Graphic 6">
            <a:extLst>
              <a:ext uri="{FF2B5EF4-FFF2-40B4-BE49-F238E27FC236}">
                <a16:creationId xmlns:a16="http://schemas.microsoft.com/office/drawing/2014/main" id="{A1156C31-9E7A-BCE2-4222-3B8FAD09FD0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8714"/>
          <a:stretch/>
        </p:blipFill>
        <p:spPr>
          <a:xfrm>
            <a:off x="4821742" y="2021234"/>
            <a:ext cx="2548515" cy="923330"/>
          </a:xfrm>
          <a:prstGeom prst="rect">
            <a:avLst/>
          </a:prstGeom>
        </p:spPr>
      </p:pic>
      <p:sp>
        <p:nvSpPr>
          <p:cNvPr id="8" name="TextBox 7">
            <a:extLst>
              <a:ext uri="{FF2B5EF4-FFF2-40B4-BE49-F238E27FC236}">
                <a16:creationId xmlns:a16="http://schemas.microsoft.com/office/drawing/2014/main" id="{07067C03-A984-2A7E-411B-22E9ADD8E122}"/>
              </a:ext>
            </a:extLst>
          </p:cNvPr>
          <p:cNvSpPr txBox="1"/>
          <p:nvPr/>
        </p:nvSpPr>
        <p:spPr>
          <a:xfrm>
            <a:off x="4840280" y="3037309"/>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9" name="TextBox 8">
            <a:extLst>
              <a:ext uri="{FF2B5EF4-FFF2-40B4-BE49-F238E27FC236}">
                <a16:creationId xmlns:a16="http://schemas.microsoft.com/office/drawing/2014/main" id="{259EBFAF-71C5-2A8D-5A10-697ABC3BC746}"/>
              </a:ext>
            </a:extLst>
          </p:cNvPr>
          <p:cNvSpPr txBox="1"/>
          <p:nvPr/>
        </p:nvSpPr>
        <p:spPr>
          <a:xfrm>
            <a:off x="7671725" y="3037309"/>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10" name="TextBox 9">
            <a:extLst>
              <a:ext uri="{FF2B5EF4-FFF2-40B4-BE49-F238E27FC236}">
                <a16:creationId xmlns:a16="http://schemas.microsoft.com/office/drawing/2014/main" id="{C1F56967-95DB-987A-71AA-EE1FA5099429}"/>
              </a:ext>
            </a:extLst>
          </p:cNvPr>
          <p:cNvSpPr txBox="1"/>
          <p:nvPr/>
        </p:nvSpPr>
        <p:spPr>
          <a:xfrm>
            <a:off x="20601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14" name="Oval 13">
            <a:extLst>
              <a:ext uri="{FF2B5EF4-FFF2-40B4-BE49-F238E27FC236}">
                <a16:creationId xmlns:a16="http://schemas.microsoft.com/office/drawing/2014/main" id="{C02BDEE2-6176-EBC4-2885-B4D1546F36AD}"/>
              </a:ext>
            </a:extLst>
          </p:cNvPr>
          <p:cNvSpPr/>
          <p:nvPr/>
        </p:nvSpPr>
        <p:spPr>
          <a:xfrm>
            <a:off x="31277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CD1C625-401B-A38F-DC19-8F2C41905C41}"/>
              </a:ext>
            </a:extLst>
          </p:cNvPr>
          <p:cNvSpPr/>
          <p:nvPr/>
        </p:nvSpPr>
        <p:spPr>
          <a:xfrm>
            <a:off x="5942169" y="158986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609B8320-656B-26E8-1220-6F23EFCDF9AA}"/>
              </a:ext>
            </a:extLst>
          </p:cNvPr>
          <p:cNvSpPr/>
          <p:nvPr/>
        </p:nvSpPr>
        <p:spPr>
          <a:xfrm>
            <a:off x="8763806" y="15870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1D498A2-A6F9-7C31-5935-23F6FF6CABA6}"/>
              </a:ext>
            </a:extLst>
          </p:cNvPr>
          <p:cNvSpPr txBox="1"/>
          <p:nvPr/>
        </p:nvSpPr>
        <p:spPr>
          <a:xfrm>
            <a:off x="4840280" y="4071505"/>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sp>
        <p:nvSpPr>
          <p:cNvPr id="18" name="TextBox 17">
            <a:extLst>
              <a:ext uri="{FF2B5EF4-FFF2-40B4-BE49-F238E27FC236}">
                <a16:creationId xmlns:a16="http://schemas.microsoft.com/office/drawing/2014/main" id="{E57CC5D9-38C8-854A-49DC-9C3367227D42}"/>
              </a:ext>
            </a:extLst>
          </p:cNvPr>
          <p:cNvSpPr txBox="1"/>
          <p:nvPr/>
        </p:nvSpPr>
        <p:spPr>
          <a:xfrm>
            <a:off x="7671725" y="4348504"/>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sp>
        <p:nvSpPr>
          <p:cNvPr id="19" name="TextBox 18">
            <a:extLst>
              <a:ext uri="{FF2B5EF4-FFF2-40B4-BE49-F238E27FC236}">
                <a16:creationId xmlns:a16="http://schemas.microsoft.com/office/drawing/2014/main" id="{5DE8DAFC-1733-21AF-BD88-6A2D24C6B0C9}"/>
              </a:ext>
            </a:extLst>
          </p:cNvPr>
          <p:cNvSpPr txBox="1"/>
          <p:nvPr/>
        </p:nvSpPr>
        <p:spPr>
          <a:xfrm>
            <a:off x="20601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sp>
        <p:nvSpPr>
          <p:cNvPr id="20" name="Rectangle 19">
            <a:extLst>
              <a:ext uri="{FF2B5EF4-FFF2-40B4-BE49-F238E27FC236}">
                <a16:creationId xmlns:a16="http://schemas.microsoft.com/office/drawing/2014/main" id="{8419F352-C608-9687-44E4-80440287D7AA}"/>
              </a:ext>
            </a:extLst>
          </p:cNvPr>
          <p:cNvSpPr/>
          <p:nvPr/>
        </p:nvSpPr>
        <p:spPr>
          <a:xfrm>
            <a:off x="-9764748"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205182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9CAD-8D94-C13A-55D8-1D85AEDEF4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55EB4F-51A1-CA9D-AC33-DADF7F06E10F}"/>
              </a:ext>
            </a:extLst>
          </p:cNvPr>
          <p:cNvSpPr>
            <a:spLocks noGrp="1"/>
          </p:cNvSpPr>
          <p:nvPr>
            <p:ph type="sldNum" sz="quarter" idx="12"/>
          </p:nvPr>
        </p:nvSpPr>
        <p:spPr/>
        <p:txBody>
          <a:bodyPr/>
          <a:lstStyle/>
          <a:p>
            <a:fld id="{15B16EBD-3598-49B9-ABCC-B2A7C9BD7E8A}" type="slidenum">
              <a:rPr lang="LID4096" smtClean="0"/>
              <a:t>5</a:t>
            </a:fld>
            <a:endParaRPr lang="LID4096"/>
          </a:p>
        </p:txBody>
      </p:sp>
      <p:sp>
        <p:nvSpPr>
          <p:cNvPr id="4" name="TextBox 3">
            <a:extLst>
              <a:ext uri="{FF2B5EF4-FFF2-40B4-BE49-F238E27FC236}">
                <a16:creationId xmlns:a16="http://schemas.microsoft.com/office/drawing/2014/main" id="{B892249F-7485-D6B2-9C69-309171AEF00D}"/>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pic>
        <p:nvPicPr>
          <p:cNvPr id="2" name="Graphic 1">
            <a:extLst>
              <a:ext uri="{FF2B5EF4-FFF2-40B4-BE49-F238E27FC236}">
                <a16:creationId xmlns:a16="http://schemas.microsoft.com/office/drawing/2014/main" id="{5A0C449C-E4F8-8059-8A0A-285AB18DBA8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8887"/>
          <a:stretch/>
        </p:blipFill>
        <p:spPr>
          <a:xfrm>
            <a:off x="9566308" y="2021234"/>
            <a:ext cx="2534401" cy="923330"/>
          </a:xfrm>
          <a:prstGeom prst="rect">
            <a:avLst/>
          </a:prstGeom>
        </p:spPr>
      </p:pic>
      <p:pic>
        <p:nvPicPr>
          <p:cNvPr id="5" name="Graphic 4">
            <a:extLst>
              <a:ext uri="{FF2B5EF4-FFF2-40B4-BE49-F238E27FC236}">
                <a16:creationId xmlns:a16="http://schemas.microsoft.com/office/drawing/2014/main" id="{3E28FA02-6620-E519-A0ED-8C2AECDEB0C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884" r="33692"/>
          <a:stretch/>
        </p:blipFill>
        <p:spPr>
          <a:xfrm>
            <a:off x="15160200" y="2021234"/>
            <a:ext cx="2641192" cy="923330"/>
          </a:xfrm>
          <a:prstGeom prst="rect">
            <a:avLst/>
          </a:prstGeom>
        </p:spPr>
      </p:pic>
      <p:pic>
        <p:nvPicPr>
          <p:cNvPr id="7" name="Graphic 6">
            <a:extLst>
              <a:ext uri="{FF2B5EF4-FFF2-40B4-BE49-F238E27FC236}">
                <a16:creationId xmlns:a16="http://schemas.microsoft.com/office/drawing/2014/main" id="{7AC00815-C534-03FE-E133-932C3D53FD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8714"/>
          <a:stretch/>
        </p:blipFill>
        <p:spPr>
          <a:xfrm>
            <a:off x="12352842" y="2021234"/>
            <a:ext cx="2548515" cy="923330"/>
          </a:xfrm>
          <a:prstGeom prst="rect">
            <a:avLst/>
          </a:prstGeom>
        </p:spPr>
      </p:pic>
      <p:sp>
        <p:nvSpPr>
          <p:cNvPr id="9" name="TextBox 8">
            <a:extLst>
              <a:ext uri="{FF2B5EF4-FFF2-40B4-BE49-F238E27FC236}">
                <a16:creationId xmlns:a16="http://schemas.microsoft.com/office/drawing/2014/main" id="{B9BFEC7E-1802-7AEE-2EE2-131C39124672}"/>
              </a:ext>
            </a:extLst>
          </p:cNvPr>
          <p:cNvSpPr txBox="1"/>
          <p:nvPr/>
        </p:nvSpPr>
        <p:spPr>
          <a:xfrm>
            <a:off x="12371380" y="3037309"/>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10" name="TextBox 9">
            <a:extLst>
              <a:ext uri="{FF2B5EF4-FFF2-40B4-BE49-F238E27FC236}">
                <a16:creationId xmlns:a16="http://schemas.microsoft.com/office/drawing/2014/main" id="{6EA4A8DF-3598-2987-63EC-679E076FADE9}"/>
              </a:ext>
            </a:extLst>
          </p:cNvPr>
          <p:cNvSpPr txBox="1"/>
          <p:nvPr/>
        </p:nvSpPr>
        <p:spPr>
          <a:xfrm>
            <a:off x="15202825" y="3037309"/>
            <a:ext cx="2493309"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municipal strategy on densification patterns across municipalities</a:t>
            </a:r>
          </a:p>
        </p:txBody>
      </p:sp>
      <p:sp>
        <p:nvSpPr>
          <p:cNvPr id="11" name="TextBox 10">
            <a:extLst>
              <a:ext uri="{FF2B5EF4-FFF2-40B4-BE49-F238E27FC236}">
                <a16:creationId xmlns:a16="http://schemas.microsoft.com/office/drawing/2014/main" id="{AF78F1BB-4365-E699-B87D-249109E23D2E}"/>
              </a:ext>
            </a:extLst>
          </p:cNvPr>
          <p:cNvSpPr txBox="1"/>
          <p:nvPr/>
        </p:nvSpPr>
        <p:spPr>
          <a:xfrm>
            <a:off x="95912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12" name="Oval 11">
            <a:extLst>
              <a:ext uri="{FF2B5EF4-FFF2-40B4-BE49-F238E27FC236}">
                <a16:creationId xmlns:a16="http://schemas.microsoft.com/office/drawing/2014/main" id="{8542F7D9-CAD9-337B-05B3-EEE78007C38B}"/>
              </a:ext>
            </a:extLst>
          </p:cNvPr>
          <p:cNvSpPr/>
          <p:nvPr/>
        </p:nvSpPr>
        <p:spPr>
          <a:xfrm>
            <a:off x="106588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3D993A6-4F3B-E322-9F34-2400D129B44D}"/>
              </a:ext>
            </a:extLst>
          </p:cNvPr>
          <p:cNvSpPr/>
          <p:nvPr/>
        </p:nvSpPr>
        <p:spPr>
          <a:xfrm>
            <a:off x="13473269" y="158986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90BB2407-2B14-3359-B2A1-ED38740321E4}"/>
              </a:ext>
            </a:extLst>
          </p:cNvPr>
          <p:cNvSpPr/>
          <p:nvPr/>
        </p:nvSpPr>
        <p:spPr>
          <a:xfrm>
            <a:off x="16294906" y="15870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endParaRPr lang="LID4096"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DED89E-E64B-F87D-A7B1-7AB30A19A1DC}"/>
              </a:ext>
            </a:extLst>
          </p:cNvPr>
          <p:cNvSpPr txBox="1"/>
          <p:nvPr/>
        </p:nvSpPr>
        <p:spPr>
          <a:xfrm>
            <a:off x="12371380" y="4071505"/>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sp>
        <p:nvSpPr>
          <p:cNvPr id="16" name="TextBox 15">
            <a:extLst>
              <a:ext uri="{FF2B5EF4-FFF2-40B4-BE49-F238E27FC236}">
                <a16:creationId xmlns:a16="http://schemas.microsoft.com/office/drawing/2014/main" id="{A975A640-EC2A-57C2-263A-CEF58DD862B4}"/>
              </a:ext>
            </a:extLst>
          </p:cNvPr>
          <p:cNvSpPr txBox="1"/>
          <p:nvPr/>
        </p:nvSpPr>
        <p:spPr>
          <a:xfrm>
            <a:off x="15202825" y="4348504"/>
            <a:ext cx="2493309"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indicators of planning process</a:t>
            </a:r>
          </a:p>
        </p:txBody>
      </p:sp>
      <p:sp>
        <p:nvSpPr>
          <p:cNvPr id="17" name="TextBox 16">
            <a:extLst>
              <a:ext uri="{FF2B5EF4-FFF2-40B4-BE49-F238E27FC236}">
                <a16:creationId xmlns:a16="http://schemas.microsoft.com/office/drawing/2014/main" id="{9BA303D7-F536-1299-366D-B5442137129F}"/>
              </a:ext>
            </a:extLst>
          </p:cNvPr>
          <p:cNvSpPr txBox="1"/>
          <p:nvPr/>
        </p:nvSpPr>
        <p:spPr>
          <a:xfrm>
            <a:off x="95912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sp>
        <p:nvSpPr>
          <p:cNvPr id="18" name="Rectangle 17">
            <a:extLst>
              <a:ext uri="{FF2B5EF4-FFF2-40B4-BE49-F238E27FC236}">
                <a16:creationId xmlns:a16="http://schemas.microsoft.com/office/drawing/2014/main" id="{E9F3A76A-D6D2-CEDE-0018-4B3B891ADE4D}"/>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1" name="Picture 20" descr="Shape&#10;&#10;Description automatically generated with medium confidence">
            <a:extLst>
              <a:ext uri="{FF2B5EF4-FFF2-40B4-BE49-F238E27FC236}">
                <a16:creationId xmlns:a16="http://schemas.microsoft.com/office/drawing/2014/main" id="{0A5EFD77-3AFD-400D-7388-354D6256A559}"/>
              </a:ext>
            </a:extLst>
          </p:cNvPr>
          <p:cNvPicPr>
            <a:picLocks noChangeAspect="1"/>
          </p:cNvPicPr>
          <p:nvPr/>
        </p:nvPicPr>
        <p:blipFill rotWithShape="1">
          <a:blip r:embed="rId5">
            <a:extLst>
              <a:ext uri="{28A0092B-C50C-407E-A947-70E740481C1C}">
                <a14:useLocalDpi xmlns:a14="http://schemas.microsoft.com/office/drawing/2010/main" val="0"/>
              </a:ext>
            </a:extLst>
          </a:blip>
          <a:srcRect t="59708" r="6371" b="27578"/>
          <a:stretch/>
        </p:blipFill>
        <p:spPr>
          <a:xfrm>
            <a:off x="-756493" y="4939691"/>
            <a:ext cx="10032407" cy="588432"/>
          </a:xfrm>
          <a:prstGeom prst="rect">
            <a:avLst/>
          </a:prstGeom>
        </p:spPr>
      </p:pic>
      <p:sp>
        <p:nvSpPr>
          <p:cNvPr id="22" name="Rectangle 21">
            <a:extLst>
              <a:ext uri="{FF2B5EF4-FFF2-40B4-BE49-F238E27FC236}">
                <a16:creationId xmlns:a16="http://schemas.microsoft.com/office/drawing/2014/main" id="{53D9D58C-8F60-8656-4790-DAB36CC267B3}"/>
              </a:ext>
            </a:extLst>
          </p:cNvPr>
          <p:cNvSpPr/>
          <p:nvPr/>
        </p:nvSpPr>
        <p:spPr>
          <a:xfrm>
            <a:off x="236057" y="5019255"/>
            <a:ext cx="6735629" cy="444108"/>
          </a:xfrm>
          <a:prstGeom prst="rect">
            <a:avLst/>
          </a:prstGeom>
          <a:noFill/>
          <a:ln w="28575">
            <a:solidFill>
              <a:srgbClr val="FFE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bg1"/>
              </a:solidFill>
            </a:endParaRPr>
          </a:p>
        </p:txBody>
      </p:sp>
      <p:pic>
        <p:nvPicPr>
          <p:cNvPr id="23" name="Picture 22">
            <a:extLst>
              <a:ext uri="{FF2B5EF4-FFF2-40B4-BE49-F238E27FC236}">
                <a16:creationId xmlns:a16="http://schemas.microsoft.com/office/drawing/2014/main" id="{6903D20E-6C20-66D8-866C-877F4E1F4110}"/>
              </a:ext>
            </a:extLst>
          </p:cNvPr>
          <p:cNvPicPr>
            <a:picLocks noChangeAspect="1"/>
          </p:cNvPicPr>
          <p:nvPr/>
        </p:nvPicPr>
        <p:blipFill rotWithShape="1">
          <a:blip r:embed="rId6">
            <a:extLst>
              <a:ext uri="{28A0092B-C50C-407E-A947-70E740481C1C}">
                <a14:useLocalDpi xmlns:a14="http://schemas.microsoft.com/office/drawing/2010/main" val="0"/>
              </a:ext>
            </a:extLst>
          </a:blip>
          <a:srcRect r="11274"/>
          <a:stretch/>
        </p:blipFill>
        <p:spPr>
          <a:xfrm>
            <a:off x="3525078" y="1829732"/>
            <a:ext cx="5560359" cy="3058704"/>
          </a:xfrm>
          <a:prstGeom prst="rect">
            <a:avLst/>
          </a:prstGeom>
        </p:spPr>
      </p:pic>
      <p:pic>
        <p:nvPicPr>
          <p:cNvPr id="24" name="Picture 23">
            <a:extLst>
              <a:ext uri="{FF2B5EF4-FFF2-40B4-BE49-F238E27FC236}">
                <a16:creationId xmlns:a16="http://schemas.microsoft.com/office/drawing/2014/main" id="{79586A1C-6514-8891-749F-F6456EC52F87}"/>
              </a:ext>
            </a:extLst>
          </p:cNvPr>
          <p:cNvPicPr>
            <a:picLocks noChangeAspect="1"/>
          </p:cNvPicPr>
          <p:nvPr/>
        </p:nvPicPr>
        <p:blipFill rotWithShape="1">
          <a:blip r:embed="rId7">
            <a:extLst>
              <a:ext uri="{28A0092B-C50C-407E-A947-70E740481C1C}">
                <a14:useLocalDpi xmlns:a14="http://schemas.microsoft.com/office/drawing/2010/main" val="0"/>
              </a:ext>
            </a:extLst>
          </a:blip>
          <a:srcRect r="56184" b="41917"/>
          <a:stretch/>
        </p:blipFill>
        <p:spPr>
          <a:xfrm>
            <a:off x="-129532" y="2526881"/>
            <a:ext cx="3782675" cy="2165863"/>
          </a:xfrm>
          <a:prstGeom prst="rect">
            <a:avLst/>
          </a:prstGeom>
        </p:spPr>
      </p:pic>
      <p:sp>
        <p:nvSpPr>
          <p:cNvPr id="25" name="TextBox 24">
            <a:extLst>
              <a:ext uri="{FF2B5EF4-FFF2-40B4-BE49-F238E27FC236}">
                <a16:creationId xmlns:a16="http://schemas.microsoft.com/office/drawing/2014/main" id="{1D7D94DC-A159-50D9-F9B0-B6D91A1FB7B9}"/>
              </a:ext>
            </a:extLst>
          </p:cNvPr>
          <p:cNvSpPr txBox="1"/>
          <p:nvPr/>
        </p:nvSpPr>
        <p:spPr>
          <a:xfrm>
            <a:off x="3525078" y="4574780"/>
            <a:ext cx="1953126" cy="307777"/>
          </a:xfrm>
          <a:prstGeom prst="rect">
            <a:avLst/>
          </a:prstGeom>
          <a:solidFill>
            <a:srgbClr val="27B6C5"/>
          </a:solidFill>
        </p:spPr>
        <p:txBody>
          <a:bodyPr wrap="square" rtlCol="0">
            <a:spAutoFit/>
          </a:bodyPr>
          <a:lstStyle/>
          <a:p>
            <a:pPr algn="r"/>
            <a:r>
              <a:rPr lang="en-US" sz="1400" b="1" dirty="0">
                <a:solidFill>
                  <a:schemeClr val="bg1"/>
                </a:solidFill>
                <a:latin typeface="Arial" panose="020B0604020202020204" pitchFamily="34" charset="0"/>
                <a:cs typeface="Arial" panose="020B0604020202020204" pitchFamily="34" charset="0"/>
              </a:rPr>
              <a:t>1 km</a:t>
            </a:r>
            <a:r>
              <a:rPr lang="en-US" sz="1400" b="1" baseline="30000" dirty="0">
                <a:solidFill>
                  <a:schemeClr val="bg1"/>
                </a:solidFill>
                <a:latin typeface="Arial" panose="020B0604020202020204" pitchFamily="34" charset="0"/>
                <a:cs typeface="Arial" panose="020B0604020202020204" pitchFamily="34" charset="0"/>
              </a:rPr>
              <a:t>2</a:t>
            </a:r>
            <a:r>
              <a:rPr lang="en-US" sz="1400" b="1" dirty="0">
                <a:solidFill>
                  <a:schemeClr val="bg1"/>
                </a:solidFill>
                <a:latin typeface="Arial" panose="020B0604020202020204" pitchFamily="34" charset="0"/>
                <a:cs typeface="Arial" panose="020B0604020202020204" pitchFamily="34" charset="0"/>
              </a:rPr>
              <a:t> surroundings</a:t>
            </a:r>
          </a:p>
        </p:txBody>
      </p:sp>
    </p:spTree>
    <p:extLst>
      <p:ext uri="{BB962C8B-B14F-4D97-AF65-F5344CB8AC3E}">
        <p14:creationId xmlns:p14="http://schemas.microsoft.com/office/powerpoint/2010/main" val="340271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500"/>
                            </p:stCondLst>
                            <p:childTnLst>
                              <p:par>
                                <p:cTn id="29" presetID="10" presetClass="exit" presetSubtype="0" fill="hold" grpId="1" nodeType="afterEffect">
                                  <p:stCondLst>
                                    <p:cond delay="200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2" grpId="1"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695237B-F708-434C-51B0-B445711AD0E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8887"/>
          <a:stretch/>
        </p:blipFill>
        <p:spPr>
          <a:xfrm>
            <a:off x="9566308" y="2021234"/>
            <a:ext cx="2534401" cy="923330"/>
          </a:xfrm>
          <a:prstGeom prst="rect">
            <a:avLst/>
          </a:prstGeom>
        </p:spPr>
      </p:pic>
      <p:sp>
        <p:nvSpPr>
          <p:cNvPr id="6" name="TextBox 5">
            <a:extLst>
              <a:ext uri="{FF2B5EF4-FFF2-40B4-BE49-F238E27FC236}">
                <a16:creationId xmlns:a16="http://schemas.microsoft.com/office/drawing/2014/main" id="{39A91CB0-D06D-BD5A-F9C9-91E70A6882B2}"/>
              </a:ext>
            </a:extLst>
          </p:cNvPr>
          <p:cNvSpPr txBox="1"/>
          <p:nvPr/>
        </p:nvSpPr>
        <p:spPr>
          <a:xfrm>
            <a:off x="95912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7" name="Oval 6">
            <a:extLst>
              <a:ext uri="{FF2B5EF4-FFF2-40B4-BE49-F238E27FC236}">
                <a16:creationId xmlns:a16="http://schemas.microsoft.com/office/drawing/2014/main" id="{8B71CBB4-853A-428C-28CD-5D7A977EA5C2}"/>
              </a:ext>
            </a:extLst>
          </p:cNvPr>
          <p:cNvSpPr/>
          <p:nvPr/>
        </p:nvSpPr>
        <p:spPr>
          <a:xfrm>
            <a:off x="106588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9FB6FA6-95B1-EE6F-0086-0B67C744569E}"/>
              </a:ext>
            </a:extLst>
          </p:cNvPr>
          <p:cNvSpPr txBox="1"/>
          <p:nvPr/>
        </p:nvSpPr>
        <p:spPr>
          <a:xfrm>
            <a:off x="95912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sp>
        <p:nvSpPr>
          <p:cNvPr id="18" name="Rectangle 17">
            <a:extLst>
              <a:ext uri="{FF2B5EF4-FFF2-40B4-BE49-F238E27FC236}">
                <a16:creationId xmlns:a16="http://schemas.microsoft.com/office/drawing/2014/main" id="{BA2F45DC-DCD3-BEB6-7D9E-A4C1BBB0F5E0}"/>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5" name="Picture 4">
            <a:extLst>
              <a:ext uri="{FF2B5EF4-FFF2-40B4-BE49-F238E27FC236}">
                <a16:creationId xmlns:a16="http://schemas.microsoft.com/office/drawing/2014/main" id="{1AB16372-71FE-EBCD-477E-13EA3819D252}"/>
              </a:ext>
            </a:extLst>
          </p:cNvPr>
          <p:cNvPicPr>
            <a:picLocks noChangeAspect="1"/>
          </p:cNvPicPr>
          <p:nvPr/>
        </p:nvPicPr>
        <p:blipFill rotWithShape="1">
          <a:blip r:embed="rId5">
            <a:extLst>
              <a:ext uri="{28A0092B-C50C-407E-A947-70E740481C1C}">
                <a14:useLocalDpi xmlns:a14="http://schemas.microsoft.com/office/drawing/2010/main" val="0"/>
              </a:ext>
            </a:extLst>
          </a:blip>
          <a:srcRect l="10190" t="68210" b="9017"/>
          <a:stretch/>
        </p:blipFill>
        <p:spPr>
          <a:xfrm>
            <a:off x="219798" y="3932931"/>
            <a:ext cx="9187736" cy="1006272"/>
          </a:xfrm>
          <a:prstGeom prst="rect">
            <a:avLst/>
          </a:prstGeom>
        </p:spPr>
      </p:pic>
      <p:pic>
        <p:nvPicPr>
          <p:cNvPr id="9" name="Picture 8">
            <a:extLst>
              <a:ext uri="{FF2B5EF4-FFF2-40B4-BE49-F238E27FC236}">
                <a16:creationId xmlns:a16="http://schemas.microsoft.com/office/drawing/2014/main" id="{5054F333-CC56-CED3-CEF2-B46825CFC0F7}"/>
              </a:ext>
            </a:extLst>
          </p:cNvPr>
          <p:cNvPicPr>
            <a:picLocks noChangeAspect="1"/>
          </p:cNvPicPr>
          <p:nvPr/>
        </p:nvPicPr>
        <p:blipFill rotWithShape="1">
          <a:blip r:embed="rId6">
            <a:extLst>
              <a:ext uri="{28A0092B-C50C-407E-A947-70E740481C1C}">
                <a14:useLocalDpi xmlns:a14="http://schemas.microsoft.com/office/drawing/2010/main" val="0"/>
              </a:ext>
            </a:extLst>
          </a:blip>
          <a:srcRect l="10190" t="56939" b="26154"/>
          <a:stretch/>
        </p:blipFill>
        <p:spPr>
          <a:xfrm>
            <a:off x="219790" y="5271834"/>
            <a:ext cx="9187737" cy="747070"/>
          </a:xfrm>
          <a:prstGeom prst="rect">
            <a:avLst/>
          </a:prstGeom>
        </p:spPr>
      </p:pic>
      <p:pic>
        <p:nvPicPr>
          <p:cNvPr id="10" name="Picture 9">
            <a:extLst>
              <a:ext uri="{FF2B5EF4-FFF2-40B4-BE49-F238E27FC236}">
                <a16:creationId xmlns:a16="http://schemas.microsoft.com/office/drawing/2014/main" id="{E57DFDEF-B46A-F9F7-F96A-A0227E5124AA}"/>
              </a:ext>
            </a:extLst>
          </p:cNvPr>
          <p:cNvPicPr>
            <a:picLocks noChangeAspect="1"/>
          </p:cNvPicPr>
          <p:nvPr/>
        </p:nvPicPr>
        <p:blipFill rotWithShape="1">
          <a:blip r:embed="rId7">
            <a:extLst>
              <a:ext uri="{28A0092B-C50C-407E-A947-70E740481C1C}">
                <a14:useLocalDpi xmlns:a14="http://schemas.microsoft.com/office/drawing/2010/main" val="0"/>
              </a:ext>
            </a:extLst>
          </a:blip>
          <a:srcRect l="10190" t="39804" b="40090"/>
          <a:stretch/>
        </p:blipFill>
        <p:spPr>
          <a:xfrm>
            <a:off x="219803" y="2902498"/>
            <a:ext cx="9187735" cy="888411"/>
          </a:xfrm>
          <a:prstGeom prst="rect">
            <a:avLst/>
          </a:prstGeom>
        </p:spPr>
      </p:pic>
      <p:pic>
        <p:nvPicPr>
          <p:cNvPr id="11" name="Picture 10">
            <a:extLst>
              <a:ext uri="{FF2B5EF4-FFF2-40B4-BE49-F238E27FC236}">
                <a16:creationId xmlns:a16="http://schemas.microsoft.com/office/drawing/2014/main" id="{4A2056C5-CC8B-9BEC-19A4-24B8E4EEFF05}"/>
              </a:ext>
            </a:extLst>
          </p:cNvPr>
          <p:cNvPicPr>
            <a:picLocks noChangeAspect="1"/>
          </p:cNvPicPr>
          <p:nvPr/>
        </p:nvPicPr>
        <p:blipFill rotWithShape="1">
          <a:blip r:embed="rId8">
            <a:extLst>
              <a:ext uri="{28A0092B-C50C-407E-A947-70E740481C1C}">
                <a14:useLocalDpi xmlns:a14="http://schemas.microsoft.com/office/drawing/2010/main" val="0"/>
              </a:ext>
            </a:extLst>
          </a:blip>
          <a:srcRect l="10190" t="17872" b="57995"/>
          <a:stretch/>
        </p:blipFill>
        <p:spPr>
          <a:xfrm>
            <a:off x="219804" y="1534580"/>
            <a:ext cx="9187728" cy="1066375"/>
          </a:xfrm>
          <a:prstGeom prst="rect">
            <a:avLst/>
          </a:prstGeom>
        </p:spPr>
      </p:pic>
      <p:pic>
        <p:nvPicPr>
          <p:cNvPr id="12" name="Picture 11">
            <a:extLst>
              <a:ext uri="{FF2B5EF4-FFF2-40B4-BE49-F238E27FC236}">
                <a16:creationId xmlns:a16="http://schemas.microsoft.com/office/drawing/2014/main" id="{03A78322-ACAC-5BB1-61DB-27FC9BEED870}"/>
              </a:ext>
            </a:extLst>
          </p:cNvPr>
          <p:cNvPicPr>
            <a:picLocks noChangeAspect="1"/>
          </p:cNvPicPr>
          <p:nvPr/>
        </p:nvPicPr>
        <p:blipFill rotWithShape="1">
          <a:blip r:embed="rId9">
            <a:extLst>
              <a:ext uri="{28A0092B-C50C-407E-A947-70E740481C1C}">
                <a14:useLocalDpi xmlns:a14="http://schemas.microsoft.com/office/drawing/2010/main" val="0"/>
              </a:ext>
            </a:extLst>
          </a:blip>
          <a:srcRect l="9023" b="69877"/>
          <a:stretch/>
        </p:blipFill>
        <p:spPr>
          <a:xfrm>
            <a:off x="219804" y="105791"/>
            <a:ext cx="8887218" cy="1539664"/>
          </a:xfrm>
          <a:prstGeom prst="rect">
            <a:avLst/>
          </a:prstGeom>
        </p:spPr>
      </p:pic>
      <p:sp>
        <p:nvSpPr>
          <p:cNvPr id="2" name="TextBox 1">
            <a:extLst>
              <a:ext uri="{FF2B5EF4-FFF2-40B4-BE49-F238E27FC236}">
                <a16:creationId xmlns:a16="http://schemas.microsoft.com/office/drawing/2014/main" id="{058DAEF7-C1BD-739C-B334-E46ADBBD618F}"/>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AB6A5AB-6FDF-9B93-9F5B-0F2FDF54DE82}"/>
              </a:ext>
            </a:extLst>
          </p:cNvPr>
          <p:cNvSpPr>
            <a:spLocks noGrp="1"/>
          </p:cNvSpPr>
          <p:nvPr>
            <p:ph type="sldNum" sz="quarter" idx="12"/>
          </p:nvPr>
        </p:nvSpPr>
        <p:spPr>
          <a:xfrm>
            <a:off x="8610600" y="6356350"/>
            <a:ext cx="2743200" cy="365125"/>
          </a:xfrm>
        </p:spPr>
        <p:txBody>
          <a:bodyPr/>
          <a:lstStyle/>
          <a:p>
            <a:fld id="{15B16EBD-3598-49B9-ABCC-B2A7C9BD7E8A}" type="slidenum">
              <a:rPr lang="LID4096" smtClean="0"/>
              <a:t>6</a:t>
            </a:fld>
            <a:endParaRPr lang="LID4096"/>
          </a:p>
        </p:txBody>
      </p:sp>
      <p:pic>
        <p:nvPicPr>
          <p:cNvPr id="19" name="Picture 18" descr="Shape&#10;&#10;Description automatically generated with medium confidence">
            <a:extLst>
              <a:ext uri="{FF2B5EF4-FFF2-40B4-BE49-F238E27FC236}">
                <a16:creationId xmlns:a16="http://schemas.microsoft.com/office/drawing/2014/main" id="{DB3C0FE2-2838-4F9C-0214-751732DDD383}"/>
              </a:ext>
            </a:extLst>
          </p:cNvPr>
          <p:cNvPicPr>
            <a:picLocks noChangeAspect="1"/>
          </p:cNvPicPr>
          <p:nvPr/>
        </p:nvPicPr>
        <p:blipFill rotWithShape="1">
          <a:blip r:embed="rId10">
            <a:extLst>
              <a:ext uri="{28A0092B-C50C-407E-A947-70E740481C1C}">
                <a14:useLocalDpi xmlns:a14="http://schemas.microsoft.com/office/drawing/2010/main" val="0"/>
              </a:ext>
            </a:extLst>
          </a:blip>
          <a:srcRect t="59708" r="6371" b="27578"/>
          <a:stretch/>
        </p:blipFill>
        <p:spPr>
          <a:xfrm>
            <a:off x="-306322" y="5887567"/>
            <a:ext cx="9582236" cy="562028"/>
          </a:xfrm>
          <a:prstGeom prst="rect">
            <a:avLst/>
          </a:prstGeom>
        </p:spPr>
      </p:pic>
      <p:sp>
        <p:nvSpPr>
          <p:cNvPr id="8" name="Oval 7">
            <a:extLst>
              <a:ext uri="{FF2B5EF4-FFF2-40B4-BE49-F238E27FC236}">
                <a16:creationId xmlns:a16="http://schemas.microsoft.com/office/drawing/2014/main" id="{3D04CAB1-954E-65EB-4943-B775436BE1E8}"/>
              </a:ext>
            </a:extLst>
          </p:cNvPr>
          <p:cNvSpPr/>
          <p:nvPr/>
        </p:nvSpPr>
        <p:spPr>
          <a:xfrm>
            <a:off x="328559" y="336948"/>
            <a:ext cx="268134" cy="26813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1</a:t>
            </a:r>
            <a:endParaRPr lang="LID4096" sz="1400" dirty="0">
              <a:solidFill>
                <a:schemeClr val="tx1"/>
              </a:solidFill>
              <a:latin typeface="Arial" panose="020B0604020202020204" pitchFamily="34" charset="0"/>
              <a:cs typeface="Arial" panose="020B0604020202020204" pitchFamily="34" charset="0"/>
            </a:endParaRPr>
          </a:p>
        </p:txBody>
      </p:sp>
      <p:sp>
        <p:nvSpPr>
          <p:cNvPr id="13" name="Oval 2">
            <a:extLst>
              <a:ext uri="{FF2B5EF4-FFF2-40B4-BE49-F238E27FC236}">
                <a16:creationId xmlns:a16="http://schemas.microsoft.com/office/drawing/2014/main" id="{B69DE7DB-A838-14F8-38C4-2B8DA21B406E}"/>
              </a:ext>
            </a:extLst>
          </p:cNvPr>
          <p:cNvSpPr/>
          <p:nvPr/>
        </p:nvSpPr>
        <p:spPr>
          <a:xfrm>
            <a:off x="328559" y="1610537"/>
            <a:ext cx="268134" cy="26813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2</a:t>
            </a:r>
            <a:endParaRPr lang="LID4096" sz="1400" dirty="0">
              <a:solidFill>
                <a:schemeClr val="tx1"/>
              </a:solidFill>
              <a:latin typeface="Arial" panose="020B0604020202020204" pitchFamily="34" charset="0"/>
              <a:cs typeface="Arial" panose="020B0604020202020204" pitchFamily="34" charset="0"/>
            </a:endParaRPr>
          </a:p>
        </p:txBody>
      </p:sp>
      <p:sp>
        <p:nvSpPr>
          <p:cNvPr id="14" name="Oval 3">
            <a:extLst>
              <a:ext uri="{FF2B5EF4-FFF2-40B4-BE49-F238E27FC236}">
                <a16:creationId xmlns:a16="http://schemas.microsoft.com/office/drawing/2014/main" id="{9CC5A6D5-CB3B-1695-FF83-42F4A5DC62CA}"/>
              </a:ext>
            </a:extLst>
          </p:cNvPr>
          <p:cNvSpPr/>
          <p:nvPr/>
        </p:nvSpPr>
        <p:spPr>
          <a:xfrm>
            <a:off x="328559" y="3878438"/>
            <a:ext cx="268134" cy="26813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4</a:t>
            </a:r>
            <a:endParaRPr lang="LID4096" sz="14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B9DC48E2-9180-92EC-50CA-E0F13702F775}"/>
              </a:ext>
            </a:extLst>
          </p:cNvPr>
          <p:cNvSpPr/>
          <p:nvPr/>
        </p:nvSpPr>
        <p:spPr>
          <a:xfrm>
            <a:off x="328559" y="2705130"/>
            <a:ext cx="268134" cy="26813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3</a:t>
            </a:r>
            <a:endParaRPr lang="LID4096" sz="1400" dirty="0">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50270949-B27E-297D-847D-5A05B31E8CCB}"/>
              </a:ext>
            </a:extLst>
          </p:cNvPr>
          <p:cNvSpPr/>
          <p:nvPr/>
        </p:nvSpPr>
        <p:spPr>
          <a:xfrm>
            <a:off x="328559" y="5020438"/>
            <a:ext cx="268134" cy="26813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5</a:t>
            </a:r>
            <a:endParaRPr lang="LID4096"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91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0582EE-D850-097F-3527-CD4371240890}"/>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3" name="Picture 2" descr="Chart, treemap chart&#10;&#10;Description automatically generated">
            <a:extLst>
              <a:ext uri="{FF2B5EF4-FFF2-40B4-BE49-F238E27FC236}">
                <a16:creationId xmlns:a16="http://schemas.microsoft.com/office/drawing/2014/main" id="{3E389D80-A059-B63C-5F96-D92BBC350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076" y="1876948"/>
            <a:ext cx="7439991" cy="3104103"/>
          </a:xfrm>
          <a:prstGeom prst="rect">
            <a:avLst/>
          </a:prstGeom>
        </p:spPr>
      </p:pic>
      <p:sp>
        <p:nvSpPr>
          <p:cNvPr id="2" name="Rectangle U">
            <a:extLst>
              <a:ext uri="{FF2B5EF4-FFF2-40B4-BE49-F238E27FC236}">
                <a16:creationId xmlns:a16="http://schemas.microsoft.com/office/drawing/2014/main" id="{7C60CDE1-2697-D48C-FBB3-8462C41DE981}"/>
              </a:ext>
            </a:extLst>
          </p:cNvPr>
          <p:cNvSpPr/>
          <p:nvPr/>
        </p:nvSpPr>
        <p:spPr>
          <a:xfrm>
            <a:off x="3627417" y="2313709"/>
            <a:ext cx="2237510" cy="100445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B">
            <a:extLst>
              <a:ext uri="{FF2B5EF4-FFF2-40B4-BE49-F238E27FC236}">
                <a16:creationId xmlns:a16="http://schemas.microsoft.com/office/drawing/2014/main" id="{F5BF30E5-D556-708C-D516-E62FC65B3921}"/>
              </a:ext>
            </a:extLst>
          </p:cNvPr>
          <p:cNvSpPr/>
          <p:nvPr/>
        </p:nvSpPr>
        <p:spPr>
          <a:xfrm>
            <a:off x="4174671" y="3435927"/>
            <a:ext cx="581892" cy="100445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14F5AAAD-FFB8-CA13-287B-E119ABCBB652}"/>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9" name="Slide Number Placeholder 2">
            <a:extLst>
              <a:ext uri="{FF2B5EF4-FFF2-40B4-BE49-F238E27FC236}">
                <a16:creationId xmlns:a16="http://schemas.microsoft.com/office/drawing/2014/main" id="{E46A9D46-A807-80E5-163D-894F5D329D32}"/>
              </a:ext>
            </a:extLst>
          </p:cNvPr>
          <p:cNvSpPr>
            <a:spLocks noGrp="1"/>
          </p:cNvSpPr>
          <p:nvPr>
            <p:ph type="sldNum" sz="quarter" idx="12"/>
          </p:nvPr>
        </p:nvSpPr>
        <p:spPr>
          <a:xfrm>
            <a:off x="8610600" y="6356350"/>
            <a:ext cx="2743200" cy="365125"/>
          </a:xfrm>
        </p:spPr>
        <p:txBody>
          <a:bodyPr/>
          <a:lstStyle/>
          <a:p>
            <a:fld id="{15B16EBD-3598-49B9-ABCC-B2A7C9BD7E8A}" type="slidenum">
              <a:rPr lang="LID4096" smtClean="0"/>
              <a:t>7</a:t>
            </a:fld>
            <a:endParaRPr lang="LID4096"/>
          </a:p>
        </p:txBody>
      </p:sp>
      <p:pic>
        <p:nvPicPr>
          <p:cNvPr id="4" name="Graphic 3">
            <a:extLst>
              <a:ext uri="{FF2B5EF4-FFF2-40B4-BE49-F238E27FC236}">
                <a16:creationId xmlns:a16="http://schemas.microsoft.com/office/drawing/2014/main" id="{9144E526-8BE9-83AA-B05E-59F85356534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8887"/>
          <a:stretch/>
        </p:blipFill>
        <p:spPr>
          <a:xfrm>
            <a:off x="9566308" y="2021234"/>
            <a:ext cx="2534401" cy="923330"/>
          </a:xfrm>
          <a:prstGeom prst="rect">
            <a:avLst/>
          </a:prstGeom>
        </p:spPr>
      </p:pic>
      <p:sp>
        <p:nvSpPr>
          <p:cNvPr id="6" name="TextBox 5">
            <a:extLst>
              <a:ext uri="{FF2B5EF4-FFF2-40B4-BE49-F238E27FC236}">
                <a16:creationId xmlns:a16="http://schemas.microsoft.com/office/drawing/2014/main" id="{5872EB22-4F77-1B56-1654-AA2297F244EE}"/>
              </a:ext>
            </a:extLst>
          </p:cNvPr>
          <p:cNvSpPr txBox="1"/>
          <p:nvPr/>
        </p:nvSpPr>
        <p:spPr>
          <a:xfrm>
            <a:off x="95912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7" name="Oval 6">
            <a:extLst>
              <a:ext uri="{FF2B5EF4-FFF2-40B4-BE49-F238E27FC236}">
                <a16:creationId xmlns:a16="http://schemas.microsoft.com/office/drawing/2014/main" id="{B0CD42CC-86C3-559D-2DB4-3F87E72639D8}"/>
              </a:ext>
            </a:extLst>
          </p:cNvPr>
          <p:cNvSpPr/>
          <p:nvPr/>
        </p:nvSpPr>
        <p:spPr>
          <a:xfrm>
            <a:off x="106588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857F672-F16D-CE7B-C44F-CBEE50D2DD29}"/>
              </a:ext>
            </a:extLst>
          </p:cNvPr>
          <p:cNvSpPr txBox="1"/>
          <p:nvPr/>
        </p:nvSpPr>
        <p:spPr>
          <a:xfrm>
            <a:off x="95912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pic>
        <p:nvPicPr>
          <p:cNvPr id="17" name="Picture 16">
            <a:extLst>
              <a:ext uri="{FF2B5EF4-FFF2-40B4-BE49-F238E27FC236}">
                <a16:creationId xmlns:a16="http://schemas.microsoft.com/office/drawing/2014/main" id="{A15E8534-B5F1-228D-CBB1-DFCCA27AD888}"/>
              </a:ext>
            </a:extLst>
          </p:cNvPr>
          <p:cNvPicPr>
            <a:picLocks noChangeAspect="1"/>
          </p:cNvPicPr>
          <p:nvPr/>
        </p:nvPicPr>
        <p:blipFill rotWithShape="1">
          <a:blip r:embed="rId6">
            <a:extLst>
              <a:ext uri="{28A0092B-C50C-407E-A947-70E740481C1C}">
                <a14:useLocalDpi xmlns:a14="http://schemas.microsoft.com/office/drawing/2010/main" val="0"/>
              </a:ext>
            </a:extLst>
          </a:blip>
          <a:srcRect t="56939" b="26154"/>
          <a:stretch/>
        </p:blipFill>
        <p:spPr>
          <a:xfrm>
            <a:off x="-822618" y="5271834"/>
            <a:ext cx="10230146" cy="747070"/>
          </a:xfrm>
          <a:prstGeom prst="rect">
            <a:avLst/>
          </a:prstGeom>
        </p:spPr>
      </p:pic>
      <p:sp>
        <p:nvSpPr>
          <p:cNvPr id="18" name="Rectangle 17">
            <a:extLst>
              <a:ext uri="{FF2B5EF4-FFF2-40B4-BE49-F238E27FC236}">
                <a16:creationId xmlns:a16="http://schemas.microsoft.com/office/drawing/2014/main" id="{81ACE586-8B2E-A663-4FF5-AA46EAA0E3AA}"/>
              </a:ext>
            </a:extLst>
          </p:cNvPr>
          <p:cNvSpPr/>
          <p:nvPr/>
        </p:nvSpPr>
        <p:spPr>
          <a:xfrm>
            <a:off x="-952500" y="408405"/>
            <a:ext cx="1164705" cy="561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9" name="Picture 18" descr="Shape&#10;&#10;Description automatically generated with medium confidence">
            <a:extLst>
              <a:ext uri="{FF2B5EF4-FFF2-40B4-BE49-F238E27FC236}">
                <a16:creationId xmlns:a16="http://schemas.microsoft.com/office/drawing/2014/main" id="{7BE6CBAC-EB63-0647-46C0-9C5E64F27771}"/>
              </a:ext>
            </a:extLst>
          </p:cNvPr>
          <p:cNvPicPr>
            <a:picLocks noChangeAspect="1"/>
          </p:cNvPicPr>
          <p:nvPr/>
        </p:nvPicPr>
        <p:blipFill rotWithShape="1">
          <a:blip r:embed="rId7">
            <a:extLst>
              <a:ext uri="{28A0092B-C50C-407E-A947-70E740481C1C}">
                <a14:useLocalDpi xmlns:a14="http://schemas.microsoft.com/office/drawing/2010/main" val="0"/>
              </a:ext>
            </a:extLst>
          </a:blip>
          <a:srcRect t="59708" r="6371" b="27578"/>
          <a:stretch/>
        </p:blipFill>
        <p:spPr>
          <a:xfrm>
            <a:off x="-306322" y="5887567"/>
            <a:ext cx="9582236" cy="562028"/>
          </a:xfrm>
          <a:prstGeom prst="rect">
            <a:avLst/>
          </a:prstGeom>
        </p:spPr>
      </p:pic>
    </p:spTree>
    <p:extLst>
      <p:ext uri="{BB962C8B-B14F-4D97-AF65-F5344CB8AC3E}">
        <p14:creationId xmlns:p14="http://schemas.microsoft.com/office/powerpoint/2010/main" val="27219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31F339-030C-68C2-EFB0-18E4F85DB953}"/>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5" name="Picture 14" descr="Chart, treemap chart&#10;&#10;Description automatically generated">
            <a:extLst>
              <a:ext uri="{FF2B5EF4-FFF2-40B4-BE49-F238E27FC236}">
                <a16:creationId xmlns:a16="http://schemas.microsoft.com/office/drawing/2014/main" id="{D0B92519-48AA-4565-11F7-DB538C56E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076" y="1876948"/>
            <a:ext cx="7439991" cy="3104103"/>
          </a:xfrm>
          <a:prstGeom prst="rect">
            <a:avLst/>
          </a:prstGeom>
        </p:spPr>
      </p:pic>
      <p:sp>
        <p:nvSpPr>
          <p:cNvPr id="7" name="Rectangle U">
            <a:extLst>
              <a:ext uri="{FF2B5EF4-FFF2-40B4-BE49-F238E27FC236}">
                <a16:creationId xmlns:a16="http://schemas.microsoft.com/office/drawing/2014/main" id="{D1B8E42E-ABD6-64FE-3FE5-1075BB79B97F}"/>
              </a:ext>
            </a:extLst>
          </p:cNvPr>
          <p:cNvSpPr/>
          <p:nvPr/>
        </p:nvSpPr>
        <p:spPr>
          <a:xfrm>
            <a:off x="3196242" y="2313709"/>
            <a:ext cx="401832" cy="100445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B">
            <a:extLst>
              <a:ext uri="{FF2B5EF4-FFF2-40B4-BE49-F238E27FC236}">
                <a16:creationId xmlns:a16="http://schemas.microsoft.com/office/drawing/2014/main" id="{D46325CC-6AFF-D1DA-DABB-6FE5D937A29F}"/>
              </a:ext>
            </a:extLst>
          </p:cNvPr>
          <p:cNvSpPr/>
          <p:nvPr/>
        </p:nvSpPr>
        <p:spPr>
          <a:xfrm>
            <a:off x="2651354" y="3435927"/>
            <a:ext cx="1517124" cy="100445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extBox 1">
            <a:extLst>
              <a:ext uri="{FF2B5EF4-FFF2-40B4-BE49-F238E27FC236}">
                <a16:creationId xmlns:a16="http://schemas.microsoft.com/office/drawing/2014/main" id="{6A904493-44E1-F0A2-FEB1-2628EE17EF93}"/>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4" name="Slide Number Placeholder 2">
            <a:extLst>
              <a:ext uri="{FF2B5EF4-FFF2-40B4-BE49-F238E27FC236}">
                <a16:creationId xmlns:a16="http://schemas.microsoft.com/office/drawing/2014/main" id="{CDCEC47F-2374-B9B7-636E-343A048ABDA7}"/>
              </a:ext>
            </a:extLst>
          </p:cNvPr>
          <p:cNvSpPr>
            <a:spLocks noGrp="1"/>
          </p:cNvSpPr>
          <p:nvPr>
            <p:ph type="sldNum" sz="quarter" idx="12"/>
          </p:nvPr>
        </p:nvSpPr>
        <p:spPr>
          <a:xfrm>
            <a:off x="8610600" y="6356350"/>
            <a:ext cx="2743200" cy="365125"/>
          </a:xfrm>
        </p:spPr>
        <p:txBody>
          <a:bodyPr/>
          <a:lstStyle/>
          <a:p>
            <a:fld id="{15B16EBD-3598-49B9-ABCC-B2A7C9BD7E8A}" type="slidenum">
              <a:rPr lang="LID4096" smtClean="0"/>
              <a:t>8</a:t>
            </a:fld>
            <a:endParaRPr lang="LID4096"/>
          </a:p>
        </p:txBody>
      </p:sp>
      <p:pic>
        <p:nvPicPr>
          <p:cNvPr id="3" name="Graphic 2">
            <a:extLst>
              <a:ext uri="{FF2B5EF4-FFF2-40B4-BE49-F238E27FC236}">
                <a16:creationId xmlns:a16="http://schemas.microsoft.com/office/drawing/2014/main" id="{C53387BD-DB93-9CE8-F3D4-0801AA21BB7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8887"/>
          <a:stretch/>
        </p:blipFill>
        <p:spPr>
          <a:xfrm>
            <a:off x="9566308" y="2021234"/>
            <a:ext cx="2534401" cy="923330"/>
          </a:xfrm>
          <a:prstGeom prst="rect">
            <a:avLst/>
          </a:prstGeom>
        </p:spPr>
      </p:pic>
      <p:sp>
        <p:nvSpPr>
          <p:cNvPr id="5" name="TextBox 4">
            <a:extLst>
              <a:ext uri="{FF2B5EF4-FFF2-40B4-BE49-F238E27FC236}">
                <a16:creationId xmlns:a16="http://schemas.microsoft.com/office/drawing/2014/main" id="{0FF3231B-5C24-C7DD-E33E-E466E143F9EB}"/>
              </a:ext>
            </a:extLst>
          </p:cNvPr>
          <p:cNvSpPr txBox="1"/>
          <p:nvPr/>
        </p:nvSpPr>
        <p:spPr>
          <a:xfrm>
            <a:off x="95912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6" name="Oval 5">
            <a:extLst>
              <a:ext uri="{FF2B5EF4-FFF2-40B4-BE49-F238E27FC236}">
                <a16:creationId xmlns:a16="http://schemas.microsoft.com/office/drawing/2014/main" id="{B1D44AC9-BD3B-35FB-5A86-837BFDFDAE7A}"/>
              </a:ext>
            </a:extLst>
          </p:cNvPr>
          <p:cNvSpPr/>
          <p:nvPr/>
        </p:nvSpPr>
        <p:spPr>
          <a:xfrm>
            <a:off x="106588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6B25DB2-0FA6-A98E-67A4-280DAF7CDBD8}"/>
              </a:ext>
            </a:extLst>
          </p:cNvPr>
          <p:cNvSpPr txBox="1"/>
          <p:nvPr/>
        </p:nvSpPr>
        <p:spPr>
          <a:xfrm>
            <a:off x="95912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pic>
        <p:nvPicPr>
          <p:cNvPr id="17" name="Picture 16">
            <a:extLst>
              <a:ext uri="{FF2B5EF4-FFF2-40B4-BE49-F238E27FC236}">
                <a16:creationId xmlns:a16="http://schemas.microsoft.com/office/drawing/2014/main" id="{20674527-0A7E-43D8-A1F0-D6DD7D1366C4}"/>
              </a:ext>
            </a:extLst>
          </p:cNvPr>
          <p:cNvPicPr>
            <a:picLocks noChangeAspect="1"/>
          </p:cNvPicPr>
          <p:nvPr/>
        </p:nvPicPr>
        <p:blipFill rotWithShape="1">
          <a:blip r:embed="rId6">
            <a:extLst>
              <a:ext uri="{28A0092B-C50C-407E-A947-70E740481C1C}">
                <a14:useLocalDpi xmlns:a14="http://schemas.microsoft.com/office/drawing/2010/main" val="0"/>
              </a:ext>
            </a:extLst>
          </a:blip>
          <a:srcRect t="39804" b="40090"/>
          <a:stretch/>
        </p:blipFill>
        <p:spPr>
          <a:xfrm>
            <a:off x="-822617" y="5221277"/>
            <a:ext cx="10230156" cy="888411"/>
          </a:xfrm>
          <a:prstGeom prst="rect">
            <a:avLst/>
          </a:prstGeom>
        </p:spPr>
      </p:pic>
      <p:sp>
        <p:nvSpPr>
          <p:cNvPr id="18" name="Rectangle 17">
            <a:extLst>
              <a:ext uri="{FF2B5EF4-FFF2-40B4-BE49-F238E27FC236}">
                <a16:creationId xmlns:a16="http://schemas.microsoft.com/office/drawing/2014/main" id="{535DF3E3-500F-285D-1182-CE02110249E7}"/>
              </a:ext>
            </a:extLst>
          </p:cNvPr>
          <p:cNvSpPr/>
          <p:nvPr/>
        </p:nvSpPr>
        <p:spPr>
          <a:xfrm>
            <a:off x="-952500" y="408405"/>
            <a:ext cx="1164705" cy="561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9" name="Picture 18" descr="Shape&#10;&#10;Description automatically generated with medium confidence">
            <a:extLst>
              <a:ext uri="{FF2B5EF4-FFF2-40B4-BE49-F238E27FC236}">
                <a16:creationId xmlns:a16="http://schemas.microsoft.com/office/drawing/2014/main" id="{03C93133-F4F5-E264-314F-8A9985AFABDA}"/>
              </a:ext>
            </a:extLst>
          </p:cNvPr>
          <p:cNvPicPr>
            <a:picLocks noChangeAspect="1"/>
          </p:cNvPicPr>
          <p:nvPr/>
        </p:nvPicPr>
        <p:blipFill rotWithShape="1">
          <a:blip r:embed="rId7">
            <a:extLst>
              <a:ext uri="{28A0092B-C50C-407E-A947-70E740481C1C}">
                <a14:useLocalDpi xmlns:a14="http://schemas.microsoft.com/office/drawing/2010/main" val="0"/>
              </a:ext>
            </a:extLst>
          </a:blip>
          <a:srcRect t="59708" r="6371" b="27578"/>
          <a:stretch/>
        </p:blipFill>
        <p:spPr>
          <a:xfrm>
            <a:off x="-306322" y="5887567"/>
            <a:ext cx="9582236" cy="562028"/>
          </a:xfrm>
          <a:prstGeom prst="rect">
            <a:avLst/>
          </a:prstGeom>
        </p:spPr>
      </p:pic>
    </p:spTree>
    <p:extLst>
      <p:ext uri="{BB962C8B-B14F-4D97-AF65-F5344CB8AC3E}">
        <p14:creationId xmlns:p14="http://schemas.microsoft.com/office/powerpoint/2010/main" val="163140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6294F2F-B484-8D5F-DA6F-183F04EDEC9D}"/>
              </a:ext>
            </a:extLst>
          </p:cNvPr>
          <p:cNvSpPr/>
          <p:nvPr/>
        </p:nvSpPr>
        <p:spPr>
          <a:xfrm>
            <a:off x="-63500" y="-165100"/>
            <a:ext cx="9471039" cy="7023101"/>
          </a:xfrm>
          <a:prstGeom prst="rect">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16" name="Group 15">
            <a:extLst>
              <a:ext uri="{FF2B5EF4-FFF2-40B4-BE49-F238E27FC236}">
                <a16:creationId xmlns:a16="http://schemas.microsoft.com/office/drawing/2014/main" id="{068FB6F3-747D-4B9B-C886-FE0C09B27205}"/>
              </a:ext>
            </a:extLst>
          </p:cNvPr>
          <p:cNvGrpSpPr>
            <a:grpSpLocks noGrp="1" noUngrp="1" noRot="1" noMove="1" noResize="1"/>
          </p:cNvGrpSpPr>
          <p:nvPr/>
        </p:nvGrpSpPr>
        <p:grpSpPr>
          <a:xfrm>
            <a:off x="102958" y="162669"/>
            <a:ext cx="9230970" cy="6514742"/>
            <a:chOff x="-143500" y="97352"/>
            <a:chExt cx="9487734" cy="6695953"/>
          </a:xfrm>
        </p:grpSpPr>
        <p:pic>
          <p:nvPicPr>
            <p:cNvPr id="7" name="Picture 6" descr="Map&#10;&#10;Description automatically generated">
              <a:extLst>
                <a:ext uri="{FF2B5EF4-FFF2-40B4-BE49-F238E27FC236}">
                  <a16:creationId xmlns:a16="http://schemas.microsoft.com/office/drawing/2014/main" id="{086DB27A-B79D-9292-40EE-757BF8B222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43500" y="97352"/>
              <a:ext cx="9487734" cy="6695953"/>
            </a:xfrm>
            <a:prstGeom prst="rect">
              <a:avLst/>
            </a:prstGeom>
          </p:spPr>
        </p:pic>
        <p:sp>
          <p:nvSpPr>
            <p:cNvPr id="21" name="Arrow: Right 20">
              <a:extLst>
                <a:ext uri="{FF2B5EF4-FFF2-40B4-BE49-F238E27FC236}">
                  <a16:creationId xmlns:a16="http://schemas.microsoft.com/office/drawing/2014/main" id="{577E3B29-A8D3-6314-41F8-962EC868F2EA}"/>
                </a:ext>
              </a:extLst>
            </p:cNvPr>
            <p:cNvSpPr>
              <a:spLocks noGrp="1" noRot="1" noMove="1" noResize="1" noEditPoints="1" noAdjustHandles="1" noChangeArrowheads="1" noChangeShapeType="1"/>
            </p:cNvSpPr>
            <p:nvPr/>
          </p:nvSpPr>
          <p:spPr>
            <a:xfrm rot="20022741">
              <a:off x="2260759" y="4836966"/>
              <a:ext cx="365760" cy="220980"/>
            </a:xfrm>
            <a:prstGeom prst="rightArrow">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0" name="Arrow: Right 29">
              <a:extLst>
                <a:ext uri="{FF2B5EF4-FFF2-40B4-BE49-F238E27FC236}">
                  <a16:creationId xmlns:a16="http://schemas.microsoft.com/office/drawing/2014/main" id="{E5F04215-C703-51B8-0580-3DB0DFAC0667}"/>
                </a:ext>
              </a:extLst>
            </p:cNvPr>
            <p:cNvSpPr>
              <a:spLocks noGrp="1" noRot="1" noMove="1" noResize="1" noEditPoints="1" noAdjustHandles="1" noChangeArrowheads="1" noChangeShapeType="1"/>
            </p:cNvSpPr>
            <p:nvPr/>
          </p:nvSpPr>
          <p:spPr>
            <a:xfrm rot="8086703">
              <a:off x="2564935" y="796853"/>
              <a:ext cx="647755" cy="391352"/>
            </a:xfrm>
            <a:prstGeom prst="rightArrow">
              <a:avLst/>
            </a:prstGeom>
            <a:solidFill>
              <a:srgbClr val="FF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 name="TextBox 1">
            <a:extLst>
              <a:ext uri="{FF2B5EF4-FFF2-40B4-BE49-F238E27FC236}">
                <a16:creationId xmlns:a16="http://schemas.microsoft.com/office/drawing/2014/main" id="{851A138E-4D96-1DA5-7A66-24BF3A38ED4B}"/>
              </a:ext>
            </a:extLst>
          </p:cNvPr>
          <p:cNvSpPr txBox="1"/>
          <p:nvPr/>
        </p:nvSpPr>
        <p:spPr>
          <a:xfrm>
            <a:off x="9407539" y="6400412"/>
            <a:ext cx="1703439" cy="276999"/>
          </a:xfrm>
          <a:prstGeom prst="rect">
            <a:avLst/>
          </a:prstGeom>
          <a:noFill/>
        </p:spPr>
        <p:txBody>
          <a:bodyPr wrap="square" rtlCol="0">
            <a:spAutoFit/>
          </a:bodyPr>
          <a:lstStyle/>
          <a:p>
            <a:pPr algn="r"/>
            <a:r>
              <a:rPr lang="en-US" sz="1200" dirty="0">
                <a:solidFill>
                  <a:schemeClr val="bg1">
                    <a:lumMod val="95000"/>
                  </a:schemeClr>
                </a:solidFill>
                <a:latin typeface="Arial" panose="020B0604020202020204" pitchFamily="34" charset="0"/>
                <a:cs typeface="Arial" panose="020B0604020202020204" pitchFamily="34" charset="0"/>
              </a:rPr>
              <a:t>Findings</a:t>
            </a:r>
            <a:endParaRPr lang="LID4096" sz="1200" dirty="0">
              <a:solidFill>
                <a:schemeClr val="bg1">
                  <a:lumMod val="95000"/>
                </a:schemeClr>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8CF6244-6AE4-60B1-D3AB-F0422E7F4E23}"/>
              </a:ext>
            </a:extLst>
          </p:cNvPr>
          <p:cNvSpPr>
            <a:spLocks noGrp="1"/>
          </p:cNvSpPr>
          <p:nvPr>
            <p:ph type="sldNum" sz="quarter" idx="12"/>
          </p:nvPr>
        </p:nvSpPr>
        <p:spPr>
          <a:xfrm>
            <a:off x="8610600" y="6356350"/>
            <a:ext cx="2743200" cy="365125"/>
          </a:xfrm>
        </p:spPr>
        <p:txBody>
          <a:bodyPr/>
          <a:lstStyle/>
          <a:p>
            <a:fld id="{15B16EBD-3598-49B9-ABCC-B2A7C9BD7E8A}" type="slidenum">
              <a:rPr lang="LID4096" smtClean="0"/>
              <a:t>9</a:t>
            </a:fld>
            <a:endParaRPr lang="LID4096"/>
          </a:p>
        </p:txBody>
      </p:sp>
      <p:pic>
        <p:nvPicPr>
          <p:cNvPr id="4" name="Graphic 3">
            <a:extLst>
              <a:ext uri="{FF2B5EF4-FFF2-40B4-BE49-F238E27FC236}">
                <a16:creationId xmlns:a16="http://schemas.microsoft.com/office/drawing/2014/main" id="{FFD0F832-3711-84AC-3A8F-9A49EC9BA08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8887"/>
          <a:stretch/>
        </p:blipFill>
        <p:spPr>
          <a:xfrm>
            <a:off x="9566308" y="2021234"/>
            <a:ext cx="2534401" cy="923330"/>
          </a:xfrm>
          <a:prstGeom prst="rect">
            <a:avLst/>
          </a:prstGeom>
        </p:spPr>
      </p:pic>
      <p:sp>
        <p:nvSpPr>
          <p:cNvPr id="5" name="TextBox 4">
            <a:extLst>
              <a:ext uri="{FF2B5EF4-FFF2-40B4-BE49-F238E27FC236}">
                <a16:creationId xmlns:a16="http://schemas.microsoft.com/office/drawing/2014/main" id="{2426A2C0-0101-CD72-CB2E-4898B02ED410}"/>
              </a:ext>
            </a:extLst>
          </p:cNvPr>
          <p:cNvSpPr txBox="1"/>
          <p:nvPr/>
        </p:nvSpPr>
        <p:spPr>
          <a:xfrm>
            <a:off x="9591299" y="3037309"/>
            <a:ext cx="2464696" cy="1200329"/>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institutional framework on densification patterns across countries</a:t>
            </a:r>
          </a:p>
        </p:txBody>
      </p:sp>
      <p:sp>
        <p:nvSpPr>
          <p:cNvPr id="8" name="Oval 7">
            <a:extLst>
              <a:ext uri="{FF2B5EF4-FFF2-40B4-BE49-F238E27FC236}">
                <a16:creationId xmlns:a16="http://schemas.microsoft.com/office/drawing/2014/main" id="{789E4FF9-1F60-3C2F-4B6D-5A2C3DDF8434}"/>
              </a:ext>
            </a:extLst>
          </p:cNvPr>
          <p:cNvSpPr/>
          <p:nvPr/>
        </p:nvSpPr>
        <p:spPr>
          <a:xfrm>
            <a:off x="10658852" y="1541422"/>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endParaRPr lang="LID4096"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6A8DAF5-28C0-BC96-8BD8-056CE666B72B}"/>
              </a:ext>
            </a:extLst>
          </p:cNvPr>
          <p:cNvSpPr txBox="1"/>
          <p:nvPr/>
        </p:nvSpPr>
        <p:spPr>
          <a:xfrm>
            <a:off x="9591299" y="4348504"/>
            <a:ext cx="2464696" cy="923330"/>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across space; typology of densification</a:t>
            </a:r>
          </a:p>
        </p:txBody>
      </p:sp>
      <p:pic>
        <p:nvPicPr>
          <p:cNvPr id="34" name="Graphic 33">
            <a:extLst>
              <a:ext uri="{FF2B5EF4-FFF2-40B4-BE49-F238E27FC236}">
                <a16:creationId xmlns:a16="http://schemas.microsoft.com/office/drawing/2014/main" id="{820FA0CE-1DEB-659C-39C8-40FFA3C3D6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8714"/>
          <a:stretch/>
        </p:blipFill>
        <p:spPr>
          <a:xfrm>
            <a:off x="9552194" y="7569017"/>
            <a:ext cx="2548515" cy="923330"/>
          </a:xfrm>
          <a:prstGeom prst="rect">
            <a:avLst/>
          </a:prstGeom>
        </p:spPr>
      </p:pic>
      <p:sp>
        <p:nvSpPr>
          <p:cNvPr id="35" name="TextBox 34">
            <a:extLst>
              <a:ext uri="{FF2B5EF4-FFF2-40B4-BE49-F238E27FC236}">
                <a16:creationId xmlns:a16="http://schemas.microsoft.com/office/drawing/2014/main" id="{A44E0ECE-A47B-E30B-E667-8E74FEAB3D2B}"/>
              </a:ext>
            </a:extLst>
          </p:cNvPr>
          <p:cNvSpPr txBox="1"/>
          <p:nvPr/>
        </p:nvSpPr>
        <p:spPr>
          <a:xfrm>
            <a:off x="9570732" y="8585092"/>
            <a:ext cx="2516060" cy="923330"/>
          </a:xfrm>
          <a:prstGeom prst="rect">
            <a:avLst/>
          </a:prstGeom>
          <a:noFill/>
          <a:ln>
            <a:solidFill>
              <a:schemeClr val="bg1"/>
            </a:solidFill>
          </a:ln>
        </p:spPr>
        <p:txBody>
          <a:bodyPr wrap="square" rtlCol="0">
            <a:spAutoFit/>
          </a:bodyPr>
          <a:lstStyle/>
          <a:p>
            <a:r>
              <a:rPr lang="en-US" i="1" dirty="0">
                <a:solidFill>
                  <a:schemeClr val="bg1"/>
                </a:solidFill>
                <a:latin typeface="Arial" panose="020B0604020202020204" pitchFamily="34" charset="0"/>
                <a:cs typeface="Arial" panose="020B0604020202020204" pitchFamily="34" charset="0"/>
              </a:rPr>
              <a:t>Effect of policy instrument application on project outcome</a:t>
            </a:r>
          </a:p>
        </p:txBody>
      </p:sp>
      <p:sp>
        <p:nvSpPr>
          <p:cNvPr id="36" name="Oval 35">
            <a:extLst>
              <a:ext uri="{FF2B5EF4-FFF2-40B4-BE49-F238E27FC236}">
                <a16:creationId xmlns:a16="http://schemas.microsoft.com/office/drawing/2014/main" id="{2CAB1FB3-9E46-B107-BC7F-6EEA484EA5AA}"/>
              </a:ext>
            </a:extLst>
          </p:cNvPr>
          <p:cNvSpPr/>
          <p:nvPr/>
        </p:nvSpPr>
        <p:spPr>
          <a:xfrm>
            <a:off x="10672621" y="7137645"/>
            <a:ext cx="295579" cy="29557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endParaRPr lang="LID4096"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207045F7-094C-FF56-8F51-2A44ACF25FE6}"/>
              </a:ext>
            </a:extLst>
          </p:cNvPr>
          <p:cNvSpPr txBox="1"/>
          <p:nvPr/>
        </p:nvSpPr>
        <p:spPr>
          <a:xfrm>
            <a:off x="9570732" y="9619288"/>
            <a:ext cx="2516060" cy="1200329"/>
          </a:xfrm>
          <a:prstGeom prst="rect">
            <a:avLst/>
          </a:prstGeom>
          <a:noFill/>
          <a:ln>
            <a:solidFill>
              <a:schemeClr val="bg1"/>
            </a:solidFill>
          </a:ln>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Comparison between model and reality; multi-method approach</a:t>
            </a:r>
          </a:p>
        </p:txBody>
      </p:sp>
    </p:spTree>
    <p:extLst>
      <p:ext uri="{BB962C8B-B14F-4D97-AF65-F5344CB8AC3E}">
        <p14:creationId xmlns:p14="http://schemas.microsoft.com/office/powerpoint/2010/main" val="18294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Widescreen</PresentationFormat>
  <Paragraphs>171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Götze, Vera (GIUB)</dc:creator>
  <cp:lastModifiedBy>Götze, Vera (GIUB)</cp:lastModifiedBy>
  <cp:revision>77</cp:revision>
  <dcterms:created xsi:type="dcterms:W3CDTF">2024-04-08T11:16:18Z</dcterms:created>
  <dcterms:modified xsi:type="dcterms:W3CDTF">2024-10-09T12:20:12Z</dcterms:modified>
</cp:coreProperties>
</file>